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7" r:id="rId4"/>
    <p:sldId id="260" r:id="rId5"/>
    <p:sldId id="275" r:id="rId6"/>
    <p:sldId id="274" r:id="rId7"/>
    <p:sldId id="267" r:id="rId8"/>
    <p:sldId id="266" r:id="rId9"/>
    <p:sldId id="265" r:id="rId10"/>
    <p:sldId id="268" r:id="rId11"/>
    <p:sldId id="269" r:id="rId12"/>
    <p:sldId id="270" r:id="rId13"/>
    <p:sldId id="272" r:id="rId14"/>
    <p:sldId id="271" r:id="rId15"/>
    <p:sldId id="273" r:id="rId16"/>
    <p:sldId id="277" r:id="rId17"/>
    <p:sldId id="280" r:id="rId18"/>
    <p:sldId id="276" r:id="rId19"/>
    <p:sldId id="278" r:id="rId20"/>
    <p:sldId id="281" r:id="rId21"/>
    <p:sldId id="279" r:id="rId22"/>
    <p:sldId id="282" r:id="rId23"/>
    <p:sldId id="283" r:id="rId24"/>
    <p:sldId id="285" r:id="rId25"/>
    <p:sldId id="286" r:id="rId26"/>
    <p:sldId id="287" r:id="rId27"/>
    <p:sldId id="288" r:id="rId28"/>
    <p:sldId id="289" r:id="rId29"/>
    <p:sldId id="290" r:id="rId30"/>
    <p:sldId id="293" r:id="rId31"/>
    <p:sldId id="291" r:id="rId32"/>
    <p:sldId id="292" r:id="rId33"/>
    <p:sldId id="294" r:id="rId34"/>
    <p:sldId id="295" r:id="rId35"/>
    <p:sldId id="25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A4D"/>
    <a:srgbClr val="FF4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4"/>
  </p:normalViewPr>
  <p:slideViewPr>
    <p:cSldViewPr snapToGrid="0" snapToObjects="1">
      <p:cViewPr>
        <p:scale>
          <a:sx n="100" d="100"/>
          <a:sy n="100" d="100"/>
        </p:scale>
        <p:origin x="-20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commentAuthors" Target="commentAuthor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png>
</file>

<file path=ppt/media/image3.tiff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D40CB-3F8C-084E-AC70-967BC6EB5E75}" type="datetimeFigureOut">
              <a:rPr lang="en-US" smtClean="0"/>
              <a:t>4/11/18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4FCBEC-57B3-F34C-BB3D-B24C295F2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56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98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4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7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59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262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1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9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7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1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A9B29-6B04-4447-BD6F-CB13E696578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412FC-F3FF-7142-A251-9F8D8373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Swift Meetup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ARC With Objects &amp; Closures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57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212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Please find that what’s wrong with following code ?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886450" y="1243014"/>
            <a:ext cx="56578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CreditCard</a:t>
            </a:r>
            <a:r>
              <a:rPr lang="en-US" dirty="0" smtClean="0"/>
              <a:t> {</a:t>
            </a:r>
          </a:p>
          <a:p>
            <a:r>
              <a:rPr lang="en-US" dirty="0" smtClean="0"/>
              <a:t>    </a:t>
            </a: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number: </a:t>
            </a:r>
            <a:r>
              <a:rPr lang="en-US" dirty="0" smtClean="0">
                <a:solidFill>
                  <a:schemeClr val="accent1"/>
                </a:solidFill>
              </a:rPr>
              <a:t>UInt64</a:t>
            </a:r>
          </a:p>
          <a:p>
            <a:r>
              <a:rPr lang="en-US" dirty="0" smtClean="0"/>
              <a:t>    </a:t>
            </a: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customer: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</a:p>
          <a:p>
            <a:r>
              <a:rPr lang="en-US" dirty="0" smtClean="0"/>
              <a:t>    </a:t>
            </a:r>
            <a:r>
              <a:rPr lang="en-US" dirty="0" err="1" smtClean="0">
                <a:solidFill>
                  <a:srgbClr val="FF0000"/>
                </a:solidFill>
              </a:rPr>
              <a:t>init</a:t>
            </a:r>
            <a:r>
              <a:rPr lang="en-US" dirty="0" smtClean="0"/>
              <a:t>(number: </a:t>
            </a:r>
            <a:r>
              <a:rPr lang="en-US" dirty="0" smtClean="0">
                <a:solidFill>
                  <a:schemeClr val="accent1"/>
                </a:solidFill>
              </a:rPr>
              <a:t>UInt64</a:t>
            </a:r>
            <a:r>
              <a:rPr lang="en-US" dirty="0" smtClean="0"/>
              <a:t>, customer: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        </a:t>
            </a:r>
            <a:r>
              <a:rPr lang="en-US" dirty="0" err="1" smtClean="0">
                <a:solidFill>
                  <a:srgbClr val="C00000"/>
                </a:solidFill>
              </a:rPr>
              <a:t>self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number</a:t>
            </a:r>
            <a:r>
              <a:rPr lang="en-US" dirty="0" smtClean="0"/>
              <a:t> = number</a:t>
            </a:r>
          </a:p>
          <a:p>
            <a:r>
              <a:rPr lang="en-US" dirty="0" smtClean="0"/>
              <a:t>        </a:t>
            </a:r>
            <a:r>
              <a:rPr lang="en-US" dirty="0" err="1" smtClean="0">
                <a:solidFill>
                  <a:srgbClr val="C00000"/>
                </a:solidFill>
              </a:rPr>
              <a:t>self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 smtClean="0"/>
              <a:t> = customer</a:t>
            </a:r>
          </a:p>
          <a:p>
            <a:r>
              <a:rPr lang="en-US" dirty="0" smtClean="0"/>
              <a:t>    }</a:t>
            </a:r>
          </a:p>
          <a:p>
            <a:r>
              <a:rPr lang="en-US" dirty="0" smtClean="0"/>
              <a:t>    </a:t>
            </a:r>
            <a:r>
              <a:rPr lang="en-US" dirty="0" err="1" smtClean="0">
                <a:solidFill>
                  <a:srgbClr val="FF0000"/>
                </a:solidFill>
              </a:rPr>
              <a:t>deinit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{ </a:t>
            </a:r>
            <a:r>
              <a:rPr lang="en-US" dirty="0" smtClean="0">
                <a:solidFill>
                  <a:schemeClr val="accent1"/>
                </a:solidFill>
              </a:rPr>
              <a:t>print</a:t>
            </a:r>
            <a:r>
              <a:rPr lang="en-US" dirty="0" smtClean="0"/>
              <a:t>("Card #\(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number</a:t>
            </a:r>
            <a:r>
              <a:rPr lang="en-US" dirty="0" smtClean="0"/>
              <a:t>) is being </a:t>
            </a:r>
            <a:r>
              <a:rPr lang="en-US" dirty="0" err="1" smtClean="0"/>
              <a:t>deinitialized</a:t>
            </a:r>
            <a:r>
              <a:rPr lang="en-US" dirty="0" smtClean="0"/>
              <a:t>") }</a:t>
            </a:r>
          </a:p>
          <a:p>
            <a:r>
              <a:rPr lang="en-US" dirty="0" smtClean="0"/>
              <a:t>}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1243013"/>
            <a:ext cx="50482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class</a:t>
            </a:r>
            <a:r>
              <a:rPr lang="en-US" dirty="0" smtClean="0"/>
              <a:t> Customer {</a:t>
            </a:r>
          </a:p>
          <a:p>
            <a:r>
              <a:rPr lang="en-US" dirty="0" smtClean="0"/>
              <a:t>    </a:t>
            </a: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name: </a:t>
            </a:r>
            <a:r>
              <a:rPr lang="en-US" dirty="0" smtClean="0">
                <a:solidFill>
                  <a:schemeClr val="accent1"/>
                </a:solidFill>
              </a:rPr>
              <a:t>String</a:t>
            </a:r>
          </a:p>
          <a:p>
            <a:r>
              <a:rPr lang="en-US" dirty="0" smtClean="0"/>
              <a:t>    </a:t>
            </a:r>
            <a:r>
              <a:rPr lang="en-US" dirty="0" err="1" smtClean="0">
                <a:solidFill>
                  <a:srgbClr val="FF0000"/>
                </a:solidFill>
              </a:rPr>
              <a:t>var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card: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CreditCard</a:t>
            </a:r>
            <a:r>
              <a:rPr lang="en-US" dirty="0" smtClean="0"/>
              <a:t>?</a:t>
            </a:r>
          </a:p>
          <a:p>
            <a:r>
              <a:rPr lang="en-US" dirty="0" smtClean="0"/>
              <a:t>    </a:t>
            </a:r>
            <a:r>
              <a:rPr lang="en-US" dirty="0" err="1" smtClean="0">
                <a:solidFill>
                  <a:srgbClr val="FF0000"/>
                </a:solidFill>
              </a:rPr>
              <a:t>init</a:t>
            </a:r>
            <a:r>
              <a:rPr lang="en-US" dirty="0" smtClean="0"/>
              <a:t>(name: </a:t>
            </a:r>
            <a:r>
              <a:rPr lang="en-US" dirty="0" smtClean="0">
                <a:solidFill>
                  <a:schemeClr val="accent1"/>
                </a:solidFill>
              </a:rPr>
              <a:t>String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        </a:t>
            </a:r>
            <a:r>
              <a:rPr lang="en-US" dirty="0" err="1" smtClean="0">
                <a:solidFill>
                  <a:srgbClr val="FF0000"/>
                </a:solidFill>
              </a:rPr>
              <a:t>self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en-US" dirty="0" smtClean="0"/>
              <a:t> = name</a:t>
            </a:r>
          </a:p>
          <a:p>
            <a:r>
              <a:rPr lang="en-US" dirty="0" smtClean="0"/>
              <a:t>    }</a:t>
            </a:r>
          </a:p>
          <a:p>
            <a:r>
              <a:rPr lang="en-US" dirty="0" smtClean="0"/>
              <a:t>    </a:t>
            </a:r>
            <a:r>
              <a:rPr lang="en-US" dirty="0" err="1" smtClean="0">
                <a:solidFill>
                  <a:srgbClr val="FF0000"/>
                </a:solidFill>
              </a:rPr>
              <a:t>deinit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{ </a:t>
            </a:r>
            <a:r>
              <a:rPr lang="en-US" dirty="0" smtClean="0">
                <a:solidFill>
                  <a:schemeClr val="accent1"/>
                </a:solidFill>
              </a:rPr>
              <a:t>print</a:t>
            </a:r>
            <a:r>
              <a:rPr lang="en-US" dirty="0" smtClean="0"/>
              <a:t>("\(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en-US" dirty="0" smtClean="0"/>
              <a:t>) is being </a:t>
            </a:r>
            <a:r>
              <a:rPr lang="en-US" dirty="0" err="1" smtClean="0"/>
              <a:t>deinitialized</a:t>
            </a:r>
            <a:r>
              <a:rPr lang="en-US" dirty="0" smtClean="0"/>
              <a:t>") }</a:t>
            </a:r>
          </a:p>
          <a:p>
            <a:r>
              <a:rPr lang="en-US" dirty="0" smtClean="0"/>
              <a:t>}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4339592"/>
            <a:ext cx="96345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{  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 </a:t>
            </a:r>
            <a:r>
              <a:rPr lang="en-US" dirty="0" err="1" smtClean="0">
                <a:solidFill>
                  <a:srgbClr val="C00000"/>
                </a:solidFill>
              </a:rPr>
              <a:t>var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/>
              <a:t>john: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/>
              <a:t>?</a:t>
            </a:r>
          </a:p>
          <a:p>
            <a:r>
              <a:rPr lang="en-US" dirty="0"/>
              <a:t>  </a:t>
            </a:r>
            <a:r>
              <a:rPr lang="en-US" dirty="0" smtClean="0"/>
              <a:t>john </a:t>
            </a:r>
            <a:r>
              <a:rPr lang="en-US" dirty="0"/>
              <a:t>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/>
              <a:t>(name: "John Appleseed")</a:t>
            </a:r>
          </a:p>
          <a:p>
            <a:r>
              <a:rPr lang="en-US" dirty="0"/>
              <a:t> </a:t>
            </a:r>
            <a:r>
              <a:rPr lang="is-IS" dirty="0"/>
              <a:t> john!.card </a:t>
            </a:r>
            <a:r>
              <a:rPr lang="en-US" dirty="0" smtClean="0"/>
              <a:t>=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CreditCard</a:t>
            </a:r>
            <a:r>
              <a:rPr lang="en-US" dirty="0"/>
              <a:t>(number: 1234_5678_9012_3456, customer: john</a:t>
            </a:r>
            <a:r>
              <a:rPr lang="en-US" dirty="0" smtClean="0"/>
              <a:t>!)</a:t>
            </a:r>
          </a:p>
          <a:p>
            <a:r>
              <a:rPr lang="is-IS" dirty="0"/>
              <a:t>  </a:t>
            </a:r>
            <a:r>
              <a:rPr lang="is-IS" dirty="0" smtClean="0"/>
              <a:t>}</a:t>
            </a:r>
            <a:endParaRPr lang="is-I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15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nownedReference01_2x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83" y="1521802"/>
            <a:ext cx="10446924" cy="32933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14950" y="4200525"/>
            <a:ext cx="1614488" cy="614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203551" y="4407693"/>
            <a:ext cx="1728788" cy="0"/>
          </a:xfrm>
          <a:prstGeom prst="straightConnector1">
            <a:avLst/>
          </a:prstGeom>
          <a:ln w="95250">
            <a:solidFill>
              <a:srgbClr val="F5AA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603601" y="4445675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chemeClr val="accent4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60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nownedReference01_2x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83" y="1521564"/>
            <a:ext cx="10446924" cy="32933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14950" y="4200525"/>
            <a:ext cx="1614488" cy="614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203551" y="4407693"/>
            <a:ext cx="1728788" cy="0"/>
          </a:xfrm>
          <a:prstGeom prst="straightConnector1">
            <a:avLst/>
          </a:prstGeom>
          <a:ln w="95250">
            <a:solidFill>
              <a:srgbClr val="F5AA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537857" y="4459843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Strong</a:t>
            </a:r>
            <a:endParaRPr lang="en-US" b="1" dirty="0">
              <a:solidFill>
                <a:srgbClr val="F5AA4D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857500" y="2286000"/>
            <a:ext cx="442913" cy="40005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857500" y="2271713"/>
            <a:ext cx="442913" cy="414337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14875" y="1857375"/>
            <a:ext cx="2214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John = nil</a:t>
            </a:r>
            <a:endParaRPr lang="en-US" dirty="0"/>
          </a:p>
        </p:txBody>
      </p:sp>
      <p:sp>
        <p:nvSpPr>
          <p:cNvPr id="15" name="5-Point Star 14"/>
          <p:cNvSpPr/>
          <p:nvPr/>
        </p:nvSpPr>
        <p:spPr>
          <a:xfrm>
            <a:off x="8405332" y="710775"/>
            <a:ext cx="2886075" cy="1400175"/>
          </a:xfrm>
          <a:prstGeom prst="star5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Leak !!</a:t>
            </a:r>
            <a:endParaRPr lang="en-US" dirty="0"/>
          </a:p>
        </p:txBody>
      </p:sp>
      <p:sp>
        <p:nvSpPr>
          <p:cNvPr id="16" name="Frame 15"/>
          <p:cNvSpPr/>
          <p:nvPr/>
        </p:nvSpPr>
        <p:spPr>
          <a:xfrm>
            <a:off x="657225" y="2814641"/>
            <a:ext cx="10815638" cy="2128838"/>
          </a:xfrm>
          <a:prstGeom prst="frame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  <a:ln w="0" cap="sq" cmpd="dbl">
            <a:gradFill>
              <a:gsLst>
                <a:gs pos="43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  <a:bevel/>
          </a:ln>
          <a:effectLst>
            <a:outerShdw dir="9720000" sx="200000" sy="200000" algn="ctr" rotWithShape="0">
              <a:srgbClr val="000000">
                <a:alpha val="0"/>
              </a:srgbClr>
            </a:outerShd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6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2125"/>
          </a:xfrm>
        </p:spPr>
        <p:txBody>
          <a:bodyPr>
            <a:normAutofit/>
          </a:bodyPr>
          <a:lstStyle/>
          <a:p>
            <a:r>
              <a:rPr lang="en-US" sz="1600" dirty="0" smtClean="0"/>
              <a:t>Solution: Use Unowned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5886450" y="1243014"/>
            <a:ext cx="63055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class</a:t>
            </a:r>
            <a:r>
              <a:rPr lang="en-US" sz="2000" dirty="0" smtClean="0"/>
              <a:t> </a:t>
            </a:r>
            <a:r>
              <a:rPr lang="en-US" sz="2000" dirty="0" err="1" smtClean="0"/>
              <a:t>CreditCard</a:t>
            </a:r>
            <a:r>
              <a:rPr lang="en-US" sz="2000" dirty="0" smtClean="0"/>
              <a:t> {</a:t>
            </a:r>
          </a:p>
          <a:p>
            <a:r>
              <a:rPr lang="en-US" sz="2000" dirty="0" smtClean="0"/>
              <a:t>    </a:t>
            </a:r>
            <a:r>
              <a:rPr lang="en-US" sz="2000" dirty="0" smtClean="0">
                <a:solidFill>
                  <a:srgbClr val="FF0000"/>
                </a:solidFill>
              </a:rPr>
              <a:t>let</a:t>
            </a:r>
            <a:r>
              <a:rPr lang="en-US" sz="2000" dirty="0" smtClean="0"/>
              <a:t> number: </a:t>
            </a:r>
            <a:r>
              <a:rPr lang="en-US" sz="2000" dirty="0" smtClean="0">
                <a:solidFill>
                  <a:schemeClr val="accent1"/>
                </a:solidFill>
              </a:rPr>
              <a:t>UInt64</a:t>
            </a:r>
          </a:p>
          <a:p>
            <a:r>
              <a:rPr lang="en-US" sz="2000" dirty="0" smtClean="0"/>
              <a:t>    </a:t>
            </a:r>
            <a:r>
              <a:rPr lang="en-US" sz="2000" dirty="0" smtClean="0">
                <a:solidFill>
                  <a:srgbClr val="FF0000"/>
                </a:solidFill>
              </a:rPr>
              <a:t>unowned let</a:t>
            </a:r>
            <a:r>
              <a:rPr lang="en-US" sz="2000" dirty="0" smtClean="0"/>
              <a:t> customer: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</a:p>
          <a:p>
            <a:r>
              <a:rPr lang="en-US" sz="2000" dirty="0" smtClean="0"/>
              <a:t>    </a:t>
            </a:r>
            <a:r>
              <a:rPr lang="en-US" sz="2000" dirty="0" err="1" smtClean="0">
                <a:solidFill>
                  <a:srgbClr val="FF0000"/>
                </a:solidFill>
              </a:rPr>
              <a:t>init</a:t>
            </a:r>
            <a:r>
              <a:rPr lang="en-US" sz="2000" dirty="0" smtClean="0"/>
              <a:t>(number: </a:t>
            </a:r>
            <a:r>
              <a:rPr lang="en-US" sz="2000" dirty="0" smtClean="0">
                <a:solidFill>
                  <a:schemeClr val="accent1"/>
                </a:solidFill>
              </a:rPr>
              <a:t>UInt64</a:t>
            </a:r>
            <a:r>
              <a:rPr lang="en-US" sz="2000" dirty="0" smtClean="0"/>
              <a:t>, customer: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sz="2000" dirty="0" smtClean="0"/>
              <a:t>) {</a:t>
            </a:r>
          </a:p>
          <a:p>
            <a:r>
              <a:rPr lang="en-US" sz="2000" dirty="0" smtClean="0"/>
              <a:t>        </a:t>
            </a:r>
            <a:r>
              <a:rPr lang="en-US" sz="2000" dirty="0" err="1" smtClean="0">
                <a:solidFill>
                  <a:srgbClr val="C00000"/>
                </a:solidFill>
              </a:rPr>
              <a:t>self</a:t>
            </a:r>
            <a:r>
              <a:rPr lang="en-US" sz="2000" dirty="0" err="1" smtClean="0"/>
              <a:t>.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</a:rPr>
              <a:t>number</a:t>
            </a:r>
            <a:r>
              <a:rPr lang="en-US" sz="2000" dirty="0" smtClean="0"/>
              <a:t> = number</a:t>
            </a:r>
          </a:p>
          <a:p>
            <a:r>
              <a:rPr lang="en-US" sz="2000" dirty="0" smtClean="0"/>
              <a:t>        </a:t>
            </a:r>
            <a:r>
              <a:rPr lang="en-US" sz="2000" dirty="0" err="1" smtClean="0">
                <a:solidFill>
                  <a:srgbClr val="C00000"/>
                </a:solidFill>
              </a:rPr>
              <a:t>self</a:t>
            </a:r>
            <a:r>
              <a:rPr lang="en-US" sz="2000" dirty="0" err="1" smtClean="0"/>
              <a:t>.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sz="2000" dirty="0" smtClean="0"/>
              <a:t> = customer</a:t>
            </a:r>
          </a:p>
          <a:p>
            <a:r>
              <a:rPr lang="en-US" sz="2000" dirty="0" smtClean="0"/>
              <a:t>    }</a:t>
            </a:r>
          </a:p>
          <a:p>
            <a:r>
              <a:rPr lang="en-US" sz="2000" dirty="0" smtClean="0"/>
              <a:t>    </a:t>
            </a:r>
            <a:r>
              <a:rPr lang="en-US" sz="2000" dirty="0" err="1" smtClean="0">
                <a:solidFill>
                  <a:srgbClr val="FF0000"/>
                </a:solidFill>
              </a:rPr>
              <a:t>deinit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/>
              <a:t>{ </a:t>
            </a:r>
            <a:r>
              <a:rPr lang="en-US" sz="2000" dirty="0" smtClean="0">
                <a:solidFill>
                  <a:schemeClr val="accent1"/>
                </a:solidFill>
              </a:rPr>
              <a:t>print</a:t>
            </a:r>
            <a:r>
              <a:rPr lang="en-US" sz="2000" dirty="0" smtClean="0"/>
              <a:t>("Card #\(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number</a:t>
            </a:r>
            <a:r>
              <a:rPr lang="en-US" sz="2000" dirty="0" smtClean="0"/>
              <a:t>) is being </a:t>
            </a:r>
            <a:r>
              <a:rPr lang="en-US" sz="2000" dirty="0" err="1" smtClean="0"/>
              <a:t>deinitialized</a:t>
            </a:r>
            <a:r>
              <a:rPr lang="en-US" sz="2000" dirty="0" smtClean="0"/>
              <a:t>") }</a:t>
            </a:r>
          </a:p>
          <a:p>
            <a:r>
              <a:rPr lang="en-US" sz="2000" dirty="0" smtClean="0"/>
              <a:t>}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1243013"/>
            <a:ext cx="50482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class</a:t>
            </a:r>
            <a:r>
              <a:rPr lang="en-US" sz="2000" dirty="0" smtClean="0"/>
              <a:t> Customer {</a:t>
            </a:r>
          </a:p>
          <a:p>
            <a:r>
              <a:rPr lang="en-US" sz="2000" dirty="0" smtClean="0"/>
              <a:t>    </a:t>
            </a:r>
            <a:r>
              <a:rPr lang="en-US" sz="2000" dirty="0" smtClean="0">
                <a:solidFill>
                  <a:srgbClr val="FF0000"/>
                </a:solidFill>
              </a:rPr>
              <a:t>let</a:t>
            </a:r>
            <a:r>
              <a:rPr lang="en-US" sz="2000" dirty="0" smtClean="0"/>
              <a:t> name: </a:t>
            </a:r>
            <a:r>
              <a:rPr lang="en-US" sz="2000" dirty="0" smtClean="0">
                <a:solidFill>
                  <a:schemeClr val="accent1"/>
                </a:solidFill>
              </a:rPr>
              <a:t>String</a:t>
            </a:r>
          </a:p>
          <a:p>
            <a:r>
              <a:rPr lang="en-US" sz="2000" dirty="0" smtClean="0"/>
              <a:t>    </a:t>
            </a:r>
            <a:r>
              <a:rPr lang="en-US" sz="2000" dirty="0" err="1" smtClean="0">
                <a:solidFill>
                  <a:srgbClr val="FF0000"/>
                </a:solidFill>
              </a:rPr>
              <a:t>var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/>
              <a:t>card: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</a:rPr>
              <a:t>CreditCard</a:t>
            </a:r>
            <a:r>
              <a:rPr lang="en-US" sz="2000" dirty="0" smtClean="0"/>
              <a:t>?</a:t>
            </a:r>
          </a:p>
          <a:p>
            <a:r>
              <a:rPr lang="en-US" sz="2000" dirty="0" smtClean="0"/>
              <a:t>    </a:t>
            </a:r>
            <a:r>
              <a:rPr lang="en-US" sz="2000" dirty="0" err="1" smtClean="0">
                <a:solidFill>
                  <a:srgbClr val="FF0000"/>
                </a:solidFill>
              </a:rPr>
              <a:t>init</a:t>
            </a:r>
            <a:r>
              <a:rPr lang="en-US" sz="2000" dirty="0" smtClean="0"/>
              <a:t>(name: </a:t>
            </a:r>
            <a:r>
              <a:rPr lang="en-US" sz="2000" dirty="0" smtClean="0">
                <a:solidFill>
                  <a:schemeClr val="accent1"/>
                </a:solidFill>
              </a:rPr>
              <a:t>String</a:t>
            </a:r>
            <a:r>
              <a:rPr lang="en-US" sz="2000" dirty="0" smtClean="0"/>
              <a:t>) {</a:t>
            </a:r>
          </a:p>
          <a:p>
            <a:r>
              <a:rPr lang="en-US" sz="2000" dirty="0" smtClean="0"/>
              <a:t>        </a:t>
            </a:r>
            <a:r>
              <a:rPr lang="en-US" sz="2000" dirty="0" err="1" smtClean="0">
                <a:solidFill>
                  <a:srgbClr val="FF0000"/>
                </a:solidFill>
              </a:rPr>
              <a:t>self</a:t>
            </a:r>
            <a:r>
              <a:rPr lang="en-US" sz="2000" dirty="0" err="1" smtClean="0"/>
              <a:t>.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en-US" sz="2000" dirty="0" smtClean="0"/>
              <a:t> = name</a:t>
            </a:r>
          </a:p>
          <a:p>
            <a:r>
              <a:rPr lang="en-US" sz="2000" dirty="0" smtClean="0"/>
              <a:t>    }</a:t>
            </a:r>
          </a:p>
          <a:p>
            <a:r>
              <a:rPr lang="en-US" sz="2000" dirty="0" smtClean="0"/>
              <a:t>    </a:t>
            </a:r>
            <a:r>
              <a:rPr lang="en-US" sz="2000" dirty="0" err="1" smtClean="0">
                <a:solidFill>
                  <a:srgbClr val="FF0000"/>
                </a:solidFill>
              </a:rPr>
              <a:t>deinit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/>
              <a:t>{ </a:t>
            </a:r>
            <a:r>
              <a:rPr lang="en-US" sz="2000" dirty="0" smtClean="0">
                <a:solidFill>
                  <a:schemeClr val="accent1"/>
                </a:solidFill>
              </a:rPr>
              <a:t>print</a:t>
            </a:r>
            <a:r>
              <a:rPr lang="en-US" sz="2000" dirty="0" smtClean="0"/>
              <a:t>("\(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en-US" sz="2000" dirty="0" smtClean="0"/>
              <a:t>) is being </a:t>
            </a:r>
            <a:r>
              <a:rPr lang="en-US" sz="2000" dirty="0" err="1" smtClean="0"/>
              <a:t>deinitialized</a:t>
            </a:r>
            <a:r>
              <a:rPr lang="en-US" sz="2000" dirty="0" smtClean="0"/>
              <a:t>") }</a:t>
            </a:r>
          </a:p>
          <a:p>
            <a:r>
              <a:rPr lang="en-US" sz="2000" dirty="0" smtClean="0"/>
              <a:t>}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4690112"/>
            <a:ext cx="96345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{  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 </a:t>
            </a:r>
            <a:r>
              <a:rPr lang="en-US" dirty="0" err="1" smtClean="0">
                <a:solidFill>
                  <a:srgbClr val="C00000"/>
                </a:solidFill>
              </a:rPr>
              <a:t>var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/>
              <a:t>john: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/>
              <a:t>?</a:t>
            </a:r>
          </a:p>
          <a:p>
            <a:r>
              <a:rPr lang="en-US" dirty="0"/>
              <a:t>  </a:t>
            </a:r>
            <a:r>
              <a:rPr lang="en-US" dirty="0" smtClean="0"/>
              <a:t>john </a:t>
            </a:r>
            <a:r>
              <a:rPr lang="en-US" dirty="0"/>
              <a:t>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Customer</a:t>
            </a:r>
            <a:r>
              <a:rPr lang="en-US" dirty="0"/>
              <a:t>(name: "John Appleseed")</a:t>
            </a:r>
          </a:p>
          <a:p>
            <a:r>
              <a:rPr lang="en-US" dirty="0"/>
              <a:t> </a:t>
            </a:r>
            <a:r>
              <a:rPr lang="is-IS" dirty="0"/>
              <a:t> john!.card </a:t>
            </a:r>
            <a:r>
              <a:rPr lang="en-US" dirty="0" smtClean="0"/>
              <a:t>=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CreditCard</a:t>
            </a:r>
            <a:r>
              <a:rPr lang="en-US" dirty="0"/>
              <a:t>(number: 1234_5678_9012_3456, customer: john</a:t>
            </a:r>
            <a:r>
              <a:rPr lang="en-US" dirty="0" smtClean="0"/>
              <a:t>!)</a:t>
            </a:r>
          </a:p>
          <a:p>
            <a:r>
              <a:rPr lang="is-IS" dirty="0"/>
              <a:t>  </a:t>
            </a:r>
            <a:r>
              <a:rPr lang="is-IS" dirty="0" smtClean="0"/>
              <a:t>}</a:t>
            </a:r>
            <a:endParaRPr lang="is-I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6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04" y="1115798"/>
            <a:ext cx="10598951" cy="363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3050" y="414338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Flavors of Weak references in Swift : Weak and Unowned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57249" y="1000125"/>
            <a:ext cx="7415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Always used on </a:t>
            </a:r>
            <a:r>
              <a:rPr lang="en-US" dirty="0" err="1" smtClean="0"/>
              <a:t>var</a:t>
            </a:r>
            <a:r>
              <a:rPr lang="en-US" dirty="0" smtClean="0"/>
              <a:t> (optional type)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Automatically Changes itself to nil when underlying references goes away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57249" y="3400426"/>
            <a:ext cx="8086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Unowned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Always used on let(non-optional type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739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9886" y="432902"/>
            <a:ext cx="743283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/>
          </a:p>
          <a:p>
            <a:r>
              <a:rPr lang="en-US" b="1" dirty="0" smtClean="0"/>
              <a:t>		</a:t>
            </a:r>
          </a:p>
          <a:p>
            <a:r>
              <a:rPr lang="en-US" sz="4400" dirty="0" smtClean="0">
                <a:latin typeface="+mj-lt"/>
                <a:ea typeface="+mj-ea"/>
                <a:cs typeface="+mj-cs"/>
              </a:rPr>
              <a:t>      Swift</a:t>
            </a:r>
            <a:r>
              <a:rPr lang="en-US" b="1" dirty="0" smtClean="0"/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C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losure</a:t>
            </a:r>
            <a:r>
              <a:rPr lang="en-US" b="1" dirty="0" smtClean="0"/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R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eference</a:t>
            </a:r>
            <a:r>
              <a:rPr lang="en-US" b="1" dirty="0" smtClean="0"/>
              <a:t> </a:t>
            </a:r>
            <a:r>
              <a:rPr lang="en-US" sz="4400" dirty="0" smtClean="0">
                <a:latin typeface="+mj-lt"/>
                <a:ea typeface="+mj-ea"/>
                <a:cs typeface="+mj-cs"/>
              </a:rPr>
              <a:t>Cycle</a:t>
            </a:r>
            <a:endParaRPr lang="en-US" sz="4400" dirty="0">
              <a:latin typeface="+mj-lt"/>
              <a:ea typeface="+mj-ea"/>
              <a:cs typeface="+mj-cs"/>
            </a:endParaRP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4756784" y="2103439"/>
            <a:ext cx="2886075" cy="1400175"/>
          </a:xfrm>
          <a:prstGeom prst="star5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Leak !!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98006" y="3900488"/>
            <a:ext cx="2171700" cy="1400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Class </a:t>
            </a:r>
          </a:p>
          <a:p>
            <a:pPr algn="ctr"/>
            <a:r>
              <a:rPr lang="en-US" dirty="0" smtClean="0"/>
              <a:t>A</a:t>
            </a:r>
          </a:p>
          <a:p>
            <a:pPr algn="ctr"/>
            <a:r>
              <a:rPr lang="en-US" dirty="0" smtClean="0"/>
              <a:t>Instance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370432" y="4357689"/>
            <a:ext cx="2171700" cy="1428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5330667" y="4752182"/>
            <a:ext cx="2171699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7642859" y="3779520"/>
            <a:ext cx="891541" cy="1706880"/>
          </a:xfrm>
          <a:prstGeom prst="leftBrac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8900159" y="3779520"/>
            <a:ext cx="914400" cy="1706880"/>
          </a:xfrm>
          <a:prstGeom prst="rightBrac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273793" y="4357689"/>
            <a:ext cx="88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5320" y="1097280"/>
            <a:ext cx="10683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Closures are very fundamental to Swift and they </a:t>
            </a:r>
            <a:r>
              <a:rPr lang="en-US" sz="2800" smtClean="0"/>
              <a:t>are also reference </a:t>
            </a:r>
            <a:r>
              <a:rPr lang="en-US" sz="2800" dirty="0" smtClean="0"/>
              <a:t>type.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3147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020157"/>
            <a:ext cx="65684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class</a:t>
            </a:r>
            <a:r>
              <a:rPr lang="en-US" sz="2600" dirty="0"/>
              <a:t> Demo {</a:t>
            </a:r>
          </a:p>
          <a:p>
            <a:r>
              <a:rPr lang="en-US" sz="2600" dirty="0"/>
              <a:t>   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value = 0</a:t>
            </a:r>
          </a:p>
          <a:p>
            <a:r>
              <a:rPr lang="en-US" sz="2600" dirty="0"/>
              <a:t>    </a:t>
            </a:r>
            <a:r>
              <a:rPr lang="en-US" sz="2600" dirty="0">
                <a:solidFill>
                  <a:srgbClr val="FF0000"/>
                </a:solidFill>
              </a:rPr>
              <a:t>lazy</a:t>
            </a:r>
            <a:r>
              <a:rPr lang="en-US" sz="2600" dirty="0"/>
              <a:t>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increment : (</a:t>
            </a:r>
            <a:r>
              <a:rPr lang="en-US" sz="2600" dirty="0" err="1">
                <a:solidFill>
                  <a:schemeClr val="accent1"/>
                </a:solidFill>
              </a:rPr>
              <a:t>Int</a:t>
            </a:r>
            <a:r>
              <a:rPr lang="en-US" sz="2600" dirty="0"/>
              <a:t>) -&gt; </a:t>
            </a:r>
            <a:r>
              <a:rPr lang="en-US" sz="2600" dirty="0">
                <a:solidFill>
                  <a:schemeClr val="accent1"/>
                </a:solidFill>
              </a:rPr>
              <a:t>Void</a:t>
            </a:r>
            <a:r>
              <a:rPr lang="en-US" sz="2600" dirty="0"/>
              <a:t> </a:t>
            </a:r>
            <a:r>
              <a:rPr lang="en-US" sz="2600" dirty="0" smtClean="0"/>
              <a:t>= </a:t>
            </a:r>
            <a:r>
              <a:rPr lang="en-US" sz="2600" dirty="0"/>
              <a:t>{ by in</a:t>
            </a:r>
          </a:p>
          <a:p>
            <a:r>
              <a:rPr lang="en-US" sz="2600" dirty="0"/>
              <a:t>        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/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 += by</a:t>
            </a:r>
          </a:p>
          <a:p>
            <a:r>
              <a:rPr lang="en-US" sz="2600" dirty="0"/>
              <a:t>        </a:t>
            </a:r>
            <a:r>
              <a:rPr lang="en-US" sz="2600" dirty="0">
                <a:solidFill>
                  <a:schemeClr val="accent1"/>
                </a:solidFill>
              </a:rPr>
              <a:t>print(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>
                <a:solidFill>
                  <a:schemeClr val="accent1"/>
                </a:solidFill>
              </a:rPr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)</a:t>
            </a:r>
          </a:p>
          <a:p>
            <a:r>
              <a:rPr lang="en-US" sz="2600" dirty="0"/>
              <a:t>    }</a:t>
            </a:r>
          </a:p>
          <a:p>
            <a:r>
              <a:rPr lang="en-US" sz="2600" dirty="0" smtClean="0"/>
              <a:t>}</a:t>
            </a:r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457201" y="324535"/>
            <a:ext cx="1014984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Please find that what’s wrong with following code 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454990"/>
            <a:ext cx="58826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do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>
                <a:solidFill>
                  <a:srgbClr val="FF0000"/>
                </a:solidFill>
              </a:rPr>
              <a:t>let</a:t>
            </a:r>
            <a:r>
              <a:rPr lang="en-US" sz="2600" dirty="0"/>
              <a:t> demo = </a:t>
            </a:r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/>
              <a:t>()</a:t>
            </a:r>
          </a:p>
          <a:p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 err="1"/>
              <a:t>.increment</a:t>
            </a:r>
            <a:r>
              <a:rPr lang="en-US" sz="2600" dirty="0"/>
              <a:t>(3)</a:t>
            </a:r>
          </a:p>
          <a:p>
            <a:r>
              <a:rPr lang="en-US" sz="2600" dirty="0"/>
              <a:t>}</a:t>
            </a:r>
            <a:endParaRPr lang="en-US" sz="2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629" y="2005885"/>
            <a:ext cx="2522220" cy="175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4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9" t="26229" r="27669" b="32072"/>
          <a:stretch/>
        </p:blipFill>
        <p:spPr>
          <a:xfrm>
            <a:off x="3901440" y="1057457"/>
            <a:ext cx="8033159" cy="406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1020157"/>
            <a:ext cx="65684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class</a:t>
            </a:r>
            <a:r>
              <a:rPr lang="en-US" sz="2600" dirty="0"/>
              <a:t> Demo {</a:t>
            </a:r>
          </a:p>
          <a:p>
            <a:r>
              <a:rPr lang="en-US" sz="2600" dirty="0"/>
              <a:t>   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value = 0</a:t>
            </a:r>
          </a:p>
          <a:p>
            <a:r>
              <a:rPr lang="en-US" sz="2600" dirty="0"/>
              <a:t>    </a:t>
            </a:r>
            <a:r>
              <a:rPr lang="en-US" sz="2600" dirty="0">
                <a:solidFill>
                  <a:srgbClr val="FF0000"/>
                </a:solidFill>
              </a:rPr>
              <a:t>lazy</a:t>
            </a:r>
            <a:r>
              <a:rPr lang="en-US" sz="2600" dirty="0"/>
              <a:t>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increment : (</a:t>
            </a:r>
            <a:r>
              <a:rPr lang="en-US" sz="2600" dirty="0" err="1">
                <a:solidFill>
                  <a:schemeClr val="accent1"/>
                </a:solidFill>
              </a:rPr>
              <a:t>Int</a:t>
            </a:r>
            <a:r>
              <a:rPr lang="en-US" sz="2600" dirty="0"/>
              <a:t>) -&gt; </a:t>
            </a:r>
            <a:r>
              <a:rPr lang="en-US" sz="2600" dirty="0">
                <a:solidFill>
                  <a:schemeClr val="accent1"/>
                </a:solidFill>
              </a:rPr>
              <a:t>Void</a:t>
            </a:r>
            <a:r>
              <a:rPr lang="en-US" sz="2600" dirty="0"/>
              <a:t> </a:t>
            </a:r>
            <a:r>
              <a:rPr lang="en-US" sz="2600" dirty="0" smtClean="0"/>
              <a:t>= </a:t>
            </a:r>
            <a:r>
              <a:rPr lang="en-US" sz="2600" dirty="0"/>
              <a:t>{ by in</a:t>
            </a:r>
          </a:p>
          <a:p>
            <a:r>
              <a:rPr lang="en-US" sz="2600" dirty="0"/>
              <a:t>        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/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 += by</a:t>
            </a:r>
          </a:p>
          <a:p>
            <a:r>
              <a:rPr lang="en-US" sz="2600" dirty="0"/>
              <a:t>        </a:t>
            </a:r>
            <a:r>
              <a:rPr lang="en-US" sz="2600" dirty="0">
                <a:solidFill>
                  <a:schemeClr val="accent1"/>
                </a:solidFill>
              </a:rPr>
              <a:t>print(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>
                <a:solidFill>
                  <a:schemeClr val="accent1"/>
                </a:solidFill>
              </a:rPr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)</a:t>
            </a:r>
          </a:p>
          <a:p>
            <a:r>
              <a:rPr lang="en-US" sz="2600" dirty="0"/>
              <a:t>    }</a:t>
            </a:r>
          </a:p>
          <a:p>
            <a:r>
              <a:rPr lang="en-US" sz="2600" dirty="0" smtClean="0"/>
              <a:t>}</a:t>
            </a:r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457201" y="324535"/>
            <a:ext cx="1014984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smtClean="0"/>
              <a:t>This piece of code exhibits memory leak. How?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454990"/>
            <a:ext cx="58826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do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>
                <a:solidFill>
                  <a:srgbClr val="FF0000"/>
                </a:solidFill>
              </a:rPr>
              <a:t>let</a:t>
            </a:r>
            <a:r>
              <a:rPr lang="en-US" sz="2600" dirty="0"/>
              <a:t> demo = </a:t>
            </a:r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/>
              <a:t>()</a:t>
            </a:r>
          </a:p>
          <a:p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 err="1"/>
              <a:t>.increment</a:t>
            </a:r>
            <a:r>
              <a:rPr lang="en-US" sz="2600" dirty="0"/>
              <a:t>(3)</a:t>
            </a:r>
          </a:p>
          <a:p>
            <a:r>
              <a:rPr lang="en-US" sz="2600" dirty="0"/>
              <a:t>}</a:t>
            </a:r>
            <a:endParaRPr lang="en-US" sz="2600" dirty="0"/>
          </a:p>
        </p:txBody>
      </p:sp>
      <p:sp>
        <p:nvSpPr>
          <p:cNvPr id="6" name="5-Point Star 5"/>
          <p:cNvSpPr/>
          <p:nvPr/>
        </p:nvSpPr>
        <p:spPr>
          <a:xfrm>
            <a:off x="4566284" y="4801342"/>
            <a:ext cx="2886075" cy="1400175"/>
          </a:xfrm>
          <a:prstGeom prst="star5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Leak 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28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 smtClean="0"/>
              <a:t>			Object Retain Cycles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4772024" y="2043113"/>
            <a:ext cx="2886075" cy="1400175"/>
          </a:xfrm>
          <a:prstGeom prst="star5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Leak !!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098006" y="3900488"/>
            <a:ext cx="2171700" cy="1400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Class </a:t>
            </a:r>
          </a:p>
          <a:p>
            <a:pPr algn="ctr"/>
            <a:r>
              <a:rPr lang="en-US" dirty="0" smtClean="0"/>
              <a:t>A</a:t>
            </a:r>
          </a:p>
          <a:p>
            <a:pPr algn="ctr"/>
            <a:r>
              <a:rPr lang="en-US" dirty="0" smtClean="0"/>
              <a:t>Instance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7441406" y="3746501"/>
            <a:ext cx="2171700" cy="1400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Class </a:t>
            </a:r>
          </a:p>
          <a:p>
            <a:pPr algn="ctr"/>
            <a:r>
              <a:rPr lang="en-US" dirty="0" smtClean="0"/>
              <a:t>B</a:t>
            </a:r>
          </a:p>
          <a:p>
            <a:pPr algn="ctr"/>
            <a:r>
              <a:rPr lang="en-US" dirty="0" smtClean="0"/>
              <a:t>Instance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269706" y="4343400"/>
            <a:ext cx="2171700" cy="1428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5269707" y="4752182"/>
            <a:ext cx="2171699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29275" y="3900488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strong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629274" y="4752182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strong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371600" y="6000750"/>
            <a:ext cx="9272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	Objects are deallocated when there are </a:t>
            </a:r>
            <a:r>
              <a:rPr lang="en-US" dirty="0" smtClean="0">
                <a:solidFill>
                  <a:srgbClr val="FF0000"/>
                </a:solidFill>
              </a:rPr>
              <a:t>NO</a:t>
            </a:r>
            <a:r>
              <a:rPr lang="en-US" dirty="0" smtClean="0"/>
              <a:t> strong references left.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21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091304" y="1021081"/>
            <a:ext cx="1493520" cy="472440"/>
          </a:xfrm>
          <a:prstGeom prst="roundRect">
            <a:avLst>
              <a:gd name="adj" fmla="val 5000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Left Brace 2"/>
          <p:cNvSpPr/>
          <p:nvPr/>
        </p:nvSpPr>
        <p:spPr>
          <a:xfrm>
            <a:off x="8039099" y="1600200"/>
            <a:ext cx="891541" cy="2545080"/>
          </a:xfrm>
          <a:prstGeom prst="leftBrac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Brace 3"/>
          <p:cNvSpPr/>
          <p:nvPr/>
        </p:nvSpPr>
        <p:spPr>
          <a:xfrm>
            <a:off x="10378439" y="1600200"/>
            <a:ext cx="914400" cy="2545080"/>
          </a:xfrm>
          <a:prstGeom prst="rightBrac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021080" y="2194560"/>
            <a:ext cx="4465320" cy="17068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930640" y="2080260"/>
            <a:ext cx="1554480" cy="17068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21080" y="2727960"/>
            <a:ext cx="4465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21080" y="3307080"/>
            <a:ext cx="4465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043872" y="2314695"/>
            <a:ext cx="158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Demo Instance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211052" y="2194560"/>
            <a:ext cx="88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Closure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322538" y="2771894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value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71278" y="3472933"/>
            <a:ext cx="27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increment : (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/>
              <a:t>) -&gt; </a:t>
            </a:r>
            <a:r>
              <a:rPr lang="en-US" dirty="0">
                <a:solidFill>
                  <a:schemeClr val="accent1"/>
                </a:solidFill>
              </a:rPr>
              <a:t>Void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486400" y="3516866"/>
            <a:ext cx="2998469" cy="15242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930640" y="2678192"/>
            <a:ext cx="1767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self</a:t>
            </a:r>
            <a:r>
              <a:rPr lang="en-US" dirty="0" err="1"/>
              <a:t>.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dirty="0"/>
              <a:t> += by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print(</a:t>
            </a:r>
            <a:r>
              <a:rPr lang="en-US" dirty="0" err="1" smtClean="0">
                <a:solidFill>
                  <a:srgbClr val="FF0000"/>
                </a:solidFill>
              </a:rPr>
              <a:t>self</a:t>
            </a:r>
            <a:r>
              <a:rPr lang="en-US" dirty="0" err="1" smtClean="0">
                <a:solidFill>
                  <a:schemeClr val="accent1"/>
                </a:solidFill>
              </a:rPr>
              <a:t>.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200297" y="3532108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5434965" y="2730877"/>
            <a:ext cx="3049904" cy="8275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00297" y="2358628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2838063" y="1489460"/>
            <a:ext cx="1" cy="733930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889245" y="1642350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55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2963" y="3294578"/>
            <a:ext cx="341555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Demo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value = 0</a:t>
            </a:r>
          </a:p>
          <a:p>
            <a:r>
              <a:rPr lang="en-US" dirty="0"/>
              <a:t>    </a:t>
            </a:r>
            <a:r>
              <a:rPr lang="en-US" dirty="0">
                <a:solidFill>
                  <a:srgbClr val="FF0000"/>
                </a:solidFill>
              </a:rPr>
              <a:t>lazy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increment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Increment</a:t>
            </a:r>
            <a:r>
              <a:rPr lang="en-US" dirty="0"/>
              <a:t> =</a:t>
            </a:r>
          </a:p>
          <a:p>
            <a:r>
              <a:rPr lang="en-US" dirty="0"/>
              <a:t>       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Increment</a:t>
            </a:r>
            <a:r>
              <a:rPr lang="en-US" dirty="0"/>
              <a:t>(demo: </a:t>
            </a:r>
            <a:r>
              <a:rPr lang="en-US" dirty="0">
                <a:solidFill>
                  <a:srgbClr val="FF0000"/>
                </a:solidFill>
              </a:rPr>
              <a:t>self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77000" y="3142178"/>
            <a:ext cx="377500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Increment {</a:t>
            </a:r>
          </a:p>
          <a:p>
            <a:r>
              <a:rPr lang="en-US" dirty="0"/>
              <a:t>    </a:t>
            </a: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</a:t>
            </a:r>
            <a:r>
              <a:rPr lang="en-US" dirty="0"/>
              <a:t>demo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Demo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func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invoke(by </a:t>
            </a:r>
            <a:r>
              <a:rPr lang="en-US" dirty="0" err="1"/>
              <a:t>amount: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/>
              <a:t>) -&gt; Void {</a:t>
            </a:r>
          </a:p>
          <a:p>
            <a:r>
              <a:rPr lang="en-US" dirty="0"/>
              <a:t>        </a:t>
            </a:r>
          </a:p>
          <a:p>
            <a:r>
              <a:rPr lang="en-US" dirty="0"/>
              <a:t>        </a:t>
            </a:r>
            <a:r>
              <a:rPr lang="en-US" dirty="0" err="1"/>
              <a:t>demo.value</a:t>
            </a:r>
            <a:r>
              <a:rPr lang="en-US" dirty="0"/>
              <a:t> += amount</a:t>
            </a:r>
          </a:p>
          <a:p>
            <a:r>
              <a:rPr lang="en-US" dirty="0"/>
              <a:t>        </a:t>
            </a:r>
            <a:r>
              <a:rPr lang="en-US" dirty="0">
                <a:solidFill>
                  <a:schemeClr val="accent1"/>
                </a:solidFill>
              </a:rPr>
              <a:t>print</a:t>
            </a:r>
            <a:r>
              <a:rPr lang="en-US" dirty="0"/>
              <a:t>(</a:t>
            </a:r>
            <a:r>
              <a:rPr lang="en-US" dirty="0" err="1"/>
              <a:t>demo.value</a:t>
            </a:r>
            <a:r>
              <a:rPr lang="en-US" dirty="0"/>
              <a:t>)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init</a:t>
            </a:r>
            <a:r>
              <a:rPr lang="en-US" dirty="0"/>
              <a:t>(</a:t>
            </a:r>
            <a:r>
              <a:rPr lang="en-US" dirty="0" err="1"/>
              <a:t>demo: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dirty="0"/>
              <a:t>){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FF0000"/>
                </a:solidFill>
              </a:rPr>
              <a:t>self</a:t>
            </a:r>
            <a:r>
              <a:rPr lang="en-US" dirty="0" err="1"/>
              <a:t>.demo</a:t>
            </a:r>
            <a:r>
              <a:rPr lang="en-US" dirty="0"/>
              <a:t> = demo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2963" y="707797"/>
            <a:ext cx="990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if Swift didn’t have Closures. Well We could sort of simulated Closures using a class because Classes are also reference types.</a:t>
            </a:r>
          </a:p>
          <a:p>
            <a:endParaRPr lang="en-US" dirty="0"/>
          </a:p>
          <a:p>
            <a:r>
              <a:rPr lang="en-US" dirty="0" smtClean="0"/>
              <a:t>Closure closes over is a stored property, which could be simulated as stored property to that class. And Then we can have a method that operates on the stored property.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32963" y="238230"/>
            <a:ext cx="3610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coming to solution: Just think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2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1" y="703778"/>
            <a:ext cx="3581400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Demo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value = 0</a:t>
            </a:r>
          </a:p>
          <a:p>
            <a:r>
              <a:rPr lang="en-US" dirty="0"/>
              <a:t>    </a:t>
            </a:r>
            <a:r>
              <a:rPr lang="en-US" dirty="0">
                <a:solidFill>
                  <a:srgbClr val="FF0000"/>
                </a:solidFill>
              </a:rPr>
              <a:t>lazy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increment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Increment</a:t>
            </a:r>
            <a:r>
              <a:rPr lang="en-US" dirty="0"/>
              <a:t> =</a:t>
            </a:r>
          </a:p>
          <a:p>
            <a:r>
              <a:rPr lang="en-US" dirty="0"/>
              <a:t>       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Increment</a:t>
            </a:r>
            <a:r>
              <a:rPr lang="en-US" dirty="0"/>
              <a:t>(demo: </a:t>
            </a:r>
            <a:r>
              <a:rPr lang="en-US" dirty="0">
                <a:solidFill>
                  <a:srgbClr val="FF0000"/>
                </a:solidFill>
              </a:rPr>
              <a:t>self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461760" y="703778"/>
            <a:ext cx="5242560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Increment {</a:t>
            </a:r>
          </a:p>
          <a:p>
            <a:r>
              <a:rPr lang="en-US" dirty="0"/>
              <a:t>    </a:t>
            </a:r>
            <a:r>
              <a:rPr lang="en-US" dirty="0">
                <a:solidFill>
                  <a:srgbClr val="FF0000"/>
                </a:solidFill>
              </a:rPr>
              <a:t>let</a:t>
            </a:r>
            <a:r>
              <a:rPr lang="en-US" dirty="0"/>
              <a:t> demo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Demo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func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invoke(by </a:t>
            </a:r>
            <a:r>
              <a:rPr lang="en-US" dirty="0" err="1"/>
              <a:t>amount: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/>
              <a:t>) -&gt; Void {</a:t>
            </a:r>
          </a:p>
          <a:p>
            <a:r>
              <a:rPr lang="en-US" dirty="0"/>
              <a:t>        </a:t>
            </a:r>
          </a:p>
          <a:p>
            <a:r>
              <a:rPr lang="en-US" dirty="0"/>
              <a:t>        </a:t>
            </a:r>
            <a:r>
              <a:rPr lang="en-US" dirty="0" err="1"/>
              <a:t>demo.value</a:t>
            </a:r>
            <a:r>
              <a:rPr lang="en-US" dirty="0"/>
              <a:t> += amount</a:t>
            </a:r>
          </a:p>
          <a:p>
            <a:r>
              <a:rPr lang="en-US" dirty="0"/>
              <a:t>        </a:t>
            </a:r>
            <a:r>
              <a:rPr lang="en-US" dirty="0">
                <a:solidFill>
                  <a:schemeClr val="accent1"/>
                </a:solidFill>
              </a:rPr>
              <a:t>print</a:t>
            </a:r>
            <a:r>
              <a:rPr lang="en-US" dirty="0"/>
              <a:t>(</a:t>
            </a:r>
            <a:r>
              <a:rPr lang="en-US" dirty="0" err="1"/>
              <a:t>demo.value</a:t>
            </a:r>
            <a:r>
              <a:rPr lang="en-US" dirty="0"/>
              <a:t>)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init</a:t>
            </a:r>
            <a:r>
              <a:rPr lang="en-US" dirty="0"/>
              <a:t>(</a:t>
            </a:r>
            <a:r>
              <a:rPr lang="en-US" dirty="0" err="1"/>
              <a:t>demo: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dirty="0"/>
              <a:t>){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FF0000"/>
                </a:solidFill>
              </a:rPr>
              <a:t>self</a:t>
            </a:r>
            <a:r>
              <a:rPr lang="en-US" dirty="0" err="1"/>
              <a:t>.demo</a:t>
            </a:r>
            <a:r>
              <a:rPr lang="en-US" dirty="0"/>
              <a:t> = demo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977641" y="1343858"/>
            <a:ext cx="2514598" cy="27742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444841" y="890829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947159" y="2017991"/>
            <a:ext cx="2514600" cy="0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444841" y="2126548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560" y="4408017"/>
            <a:ext cx="1838960" cy="182862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602480" y="4953000"/>
            <a:ext cx="275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exhibits memory leak!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07720" y="4968240"/>
            <a:ext cx="4312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{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</a:t>
            </a:r>
            <a:r>
              <a:rPr lang="en-US" dirty="0"/>
              <a:t>demo = Demo()</a:t>
            </a:r>
          </a:p>
          <a:p>
            <a:r>
              <a:rPr lang="en-US" dirty="0" err="1"/>
              <a:t>demo.increment.invoke</a:t>
            </a:r>
            <a:r>
              <a:rPr lang="en-US" dirty="0"/>
              <a:t>(by: 3)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3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1" y="703778"/>
            <a:ext cx="3581400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Demo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value = 0</a:t>
            </a:r>
          </a:p>
          <a:p>
            <a:r>
              <a:rPr lang="en-US" dirty="0"/>
              <a:t>    </a:t>
            </a:r>
            <a:r>
              <a:rPr lang="en-US" dirty="0">
                <a:solidFill>
                  <a:srgbClr val="FF0000"/>
                </a:solidFill>
              </a:rPr>
              <a:t>lazy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increment : Increment =</a:t>
            </a:r>
          </a:p>
          <a:p>
            <a:r>
              <a:rPr lang="en-US" dirty="0"/>
              <a:t>        Increment(demo: </a:t>
            </a:r>
            <a:r>
              <a:rPr lang="en-US" dirty="0">
                <a:solidFill>
                  <a:srgbClr val="FF0000"/>
                </a:solidFill>
              </a:rPr>
              <a:t>self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461760" y="703778"/>
            <a:ext cx="5242560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</a:t>
            </a:r>
            <a:r>
              <a:rPr lang="en-US" dirty="0"/>
              <a:t> Increment {</a:t>
            </a:r>
          </a:p>
          <a:p>
            <a:r>
              <a:rPr lang="en-US" dirty="0"/>
              <a:t>   </a:t>
            </a:r>
            <a:r>
              <a:rPr lang="en-US" dirty="0" smtClean="0">
                <a:solidFill>
                  <a:srgbClr val="FF0000"/>
                </a:solidFill>
              </a:rPr>
              <a:t>unowned</a:t>
            </a:r>
            <a:r>
              <a:rPr lang="en-US" dirty="0" smtClean="0"/>
              <a:t> </a:t>
            </a:r>
            <a:r>
              <a:rPr lang="en-US" dirty="0">
                <a:solidFill>
                  <a:srgbClr val="FF0000"/>
                </a:solidFill>
              </a:rPr>
              <a:t>let</a:t>
            </a:r>
            <a:r>
              <a:rPr lang="en-US" dirty="0"/>
              <a:t> demo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Demo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func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invoke(by </a:t>
            </a:r>
            <a:r>
              <a:rPr lang="en-US" dirty="0" err="1"/>
              <a:t>amount: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/>
              <a:t>) -&gt; Void {</a:t>
            </a:r>
          </a:p>
          <a:p>
            <a:r>
              <a:rPr lang="en-US" dirty="0"/>
              <a:t>        </a:t>
            </a:r>
          </a:p>
          <a:p>
            <a:r>
              <a:rPr lang="en-US" dirty="0"/>
              <a:t>        </a:t>
            </a:r>
            <a:r>
              <a:rPr lang="en-US" dirty="0" err="1"/>
              <a:t>demo.value</a:t>
            </a:r>
            <a:r>
              <a:rPr lang="en-US" dirty="0"/>
              <a:t> += amount</a:t>
            </a:r>
          </a:p>
          <a:p>
            <a:r>
              <a:rPr lang="en-US" dirty="0"/>
              <a:t>        </a:t>
            </a:r>
            <a:r>
              <a:rPr lang="en-US" dirty="0">
                <a:solidFill>
                  <a:schemeClr val="accent1"/>
                </a:solidFill>
              </a:rPr>
              <a:t>print</a:t>
            </a:r>
            <a:r>
              <a:rPr lang="en-US" dirty="0"/>
              <a:t>(</a:t>
            </a:r>
            <a:r>
              <a:rPr lang="en-US" dirty="0" err="1"/>
              <a:t>demo.value</a:t>
            </a:r>
            <a:r>
              <a:rPr lang="en-US" dirty="0"/>
              <a:t>)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init</a:t>
            </a:r>
            <a:r>
              <a:rPr lang="en-US" dirty="0"/>
              <a:t>(</a:t>
            </a:r>
            <a:r>
              <a:rPr lang="en-US" dirty="0" err="1"/>
              <a:t>demo: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dirty="0"/>
              <a:t>){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FF0000"/>
                </a:solidFill>
              </a:rPr>
              <a:t>self</a:t>
            </a:r>
            <a:r>
              <a:rPr lang="en-US" dirty="0" err="1"/>
              <a:t>.demo</a:t>
            </a:r>
            <a:r>
              <a:rPr lang="en-US" dirty="0"/>
              <a:t> = demo</a:t>
            </a:r>
          </a:p>
          <a:p>
            <a:r>
              <a:rPr lang="en-US" dirty="0"/>
              <a:t>   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977641" y="1343858"/>
            <a:ext cx="2514598" cy="27742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444841" y="890829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947159" y="2017991"/>
            <a:ext cx="2514600" cy="0"/>
          </a:xfrm>
          <a:prstGeom prst="straightConnector1">
            <a:avLst/>
          </a:prstGeom>
          <a:ln w="88900">
            <a:solidFill>
              <a:schemeClr val="bg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444840" y="2126548"/>
            <a:ext cx="1239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unowned</a:t>
            </a:r>
            <a:endParaRPr lang="en-US" b="1" dirty="0">
              <a:solidFill>
                <a:schemeClr val="bg2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981" y="4120098"/>
            <a:ext cx="1838960" cy="182862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602480" y="4953000"/>
            <a:ext cx="39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Hence, memory leak will go away now!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020157"/>
            <a:ext cx="9753600" cy="292387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class</a:t>
            </a:r>
            <a:r>
              <a:rPr lang="en-US" sz="2600" dirty="0"/>
              <a:t> Demo {</a:t>
            </a:r>
          </a:p>
          <a:p>
            <a:r>
              <a:rPr lang="en-US" sz="2600" dirty="0"/>
              <a:t>   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value = 0</a:t>
            </a:r>
          </a:p>
          <a:p>
            <a:r>
              <a:rPr lang="en-US" sz="2600" dirty="0"/>
              <a:t>    </a:t>
            </a:r>
            <a:r>
              <a:rPr lang="en-US" sz="2600" dirty="0">
                <a:solidFill>
                  <a:srgbClr val="FF0000"/>
                </a:solidFill>
              </a:rPr>
              <a:t>lazy</a:t>
            </a:r>
            <a:r>
              <a:rPr lang="en-US" sz="2600" dirty="0"/>
              <a:t>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increment : (</a:t>
            </a:r>
            <a:r>
              <a:rPr lang="en-US" sz="2600" dirty="0" err="1">
                <a:solidFill>
                  <a:schemeClr val="accent1"/>
                </a:solidFill>
              </a:rPr>
              <a:t>Int</a:t>
            </a:r>
            <a:r>
              <a:rPr lang="en-US" sz="2600" dirty="0"/>
              <a:t>) -&gt; </a:t>
            </a:r>
            <a:r>
              <a:rPr lang="en-US" sz="2600" dirty="0">
                <a:solidFill>
                  <a:schemeClr val="accent1"/>
                </a:solidFill>
              </a:rPr>
              <a:t>Void</a:t>
            </a:r>
            <a:r>
              <a:rPr lang="en-US" sz="2600" dirty="0"/>
              <a:t> </a:t>
            </a:r>
            <a:r>
              <a:rPr lang="en-US" sz="2600" dirty="0" smtClean="0"/>
              <a:t>= </a:t>
            </a:r>
            <a:r>
              <a:rPr lang="en-US" sz="2600" dirty="0"/>
              <a:t>{ </a:t>
            </a:r>
            <a:r>
              <a:rPr lang="en-US" sz="2600" dirty="0" smtClean="0"/>
              <a:t>[</a:t>
            </a:r>
            <a:r>
              <a:rPr lang="en-US" sz="2800" dirty="0">
                <a:solidFill>
                  <a:srgbClr val="FF0000"/>
                </a:solidFill>
              </a:rPr>
              <a:t>unowned</a:t>
            </a:r>
            <a:r>
              <a:rPr lang="en-US" sz="2800" dirty="0"/>
              <a:t> </a:t>
            </a:r>
            <a:r>
              <a:rPr lang="en-US" sz="2800" dirty="0" smtClean="0">
                <a:solidFill>
                  <a:srgbClr val="FF0000"/>
                </a:solidFill>
              </a:rPr>
              <a:t>self</a:t>
            </a:r>
            <a:r>
              <a:rPr lang="en-US" sz="2600" dirty="0" smtClean="0"/>
              <a:t>] by </a:t>
            </a:r>
            <a:r>
              <a:rPr lang="en-US" sz="2600" dirty="0"/>
              <a:t>in</a:t>
            </a:r>
          </a:p>
          <a:p>
            <a:r>
              <a:rPr lang="en-US" sz="2600" dirty="0"/>
              <a:t>        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/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 += by</a:t>
            </a:r>
          </a:p>
          <a:p>
            <a:r>
              <a:rPr lang="en-US" sz="2600" dirty="0"/>
              <a:t>        </a:t>
            </a:r>
            <a:r>
              <a:rPr lang="en-US" sz="2600" dirty="0">
                <a:solidFill>
                  <a:schemeClr val="accent1"/>
                </a:solidFill>
              </a:rPr>
              <a:t>print(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>
                <a:solidFill>
                  <a:schemeClr val="accent1"/>
                </a:solidFill>
              </a:rPr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)</a:t>
            </a:r>
          </a:p>
          <a:p>
            <a:r>
              <a:rPr lang="en-US" sz="2600" dirty="0"/>
              <a:t>    }</a:t>
            </a:r>
          </a:p>
          <a:p>
            <a:r>
              <a:rPr lang="en-US" sz="2600" dirty="0" smtClean="0"/>
              <a:t>}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454990"/>
            <a:ext cx="58826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do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>
                <a:solidFill>
                  <a:srgbClr val="FF0000"/>
                </a:solidFill>
              </a:rPr>
              <a:t>let</a:t>
            </a:r>
            <a:r>
              <a:rPr lang="en-US" sz="2600" dirty="0"/>
              <a:t> demo = </a:t>
            </a:r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/>
              <a:t>()</a:t>
            </a:r>
          </a:p>
          <a:p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demo</a:t>
            </a:r>
            <a:r>
              <a:rPr lang="en-US" sz="2600" dirty="0" err="1"/>
              <a:t>.increment</a:t>
            </a:r>
            <a:r>
              <a:rPr lang="en-US" sz="2600" dirty="0"/>
              <a:t>(3)</a:t>
            </a:r>
          </a:p>
          <a:p>
            <a:r>
              <a:rPr lang="en-US" sz="2600" dirty="0"/>
              <a:t>}</a:t>
            </a:r>
            <a:endParaRPr lang="en-US" sz="2600" dirty="0"/>
          </a:p>
        </p:txBody>
      </p:sp>
      <p:sp>
        <p:nvSpPr>
          <p:cNvPr id="7" name="TextBox 6"/>
          <p:cNvSpPr txBox="1"/>
          <p:nvPr/>
        </p:nvSpPr>
        <p:spPr>
          <a:xfrm>
            <a:off x="731520" y="441960"/>
            <a:ext cx="911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is a language feature to help breaking this reference cycle. And that is called Capture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4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091304" y="1021081"/>
            <a:ext cx="1493520" cy="472440"/>
          </a:xfrm>
          <a:prstGeom prst="roundRect">
            <a:avLst>
              <a:gd name="adj" fmla="val 5000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Left Brace 2"/>
          <p:cNvSpPr/>
          <p:nvPr/>
        </p:nvSpPr>
        <p:spPr>
          <a:xfrm>
            <a:off x="8039099" y="1600200"/>
            <a:ext cx="891541" cy="2545080"/>
          </a:xfrm>
          <a:prstGeom prst="leftBrac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Brace 3"/>
          <p:cNvSpPr/>
          <p:nvPr/>
        </p:nvSpPr>
        <p:spPr>
          <a:xfrm>
            <a:off x="10378439" y="1600200"/>
            <a:ext cx="914400" cy="2545080"/>
          </a:xfrm>
          <a:prstGeom prst="rightBrac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021080" y="2194560"/>
            <a:ext cx="4465320" cy="17068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8930640" y="2080260"/>
            <a:ext cx="1554480" cy="17068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21080" y="2727960"/>
            <a:ext cx="4465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21080" y="3307080"/>
            <a:ext cx="4465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043872" y="2314695"/>
            <a:ext cx="158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Demo Instance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211052" y="2194560"/>
            <a:ext cx="88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Closure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322538" y="2771894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value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71278" y="3472933"/>
            <a:ext cx="27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increment : (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/>
              <a:t>) -&gt; </a:t>
            </a:r>
            <a:r>
              <a:rPr lang="en-US" dirty="0">
                <a:solidFill>
                  <a:schemeClr val="accent1"/>
                </a:solidFill>
              </a:rPr>
              <a:t>Void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486400" y="3516866"/>
            <a:ext cx="2998469" cy="15242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930640" y="2678192"/>
            <a:ext cx="1767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self</a:t>
            </a:r>
            <a:r>
              <a:rPr lang="en-US" dirty="0" err="1"/>
              <a:t>.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dirty="0"/>
              <a:t> += by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print(</a:t>
            </a:r>
            <a:r>
              <a:rPr lang="en-US" dirty="0" err="1" smtClean="0">
                <a:solidFill>
                  <a:srgbClr val="FF0000"/>
                </a:solidFill>
              </a:rPr>
              <a:t>self</a:t>
            </a:r>
            <a:r>
              <a:rPr lang="en-US" dirty="0" err="1" smtClean="0">
                <a:solidFill>
                  <a:schemeClr val="accent1"/>
                </a:solidFill>
              </a:rPr>
              <a:t>.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200297" y="3532108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5434965" y="2730877"/>
            <a:ext cx="3049904" cy="8275"/>
          </a:xfrm>
          <a:prstGeom prst="straightConnector1">
            <a:avLst/>
          </a:prstGeom>
          <a:ln w="88900">
            <a:solidFill>
              <a:schemeClr val="bg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00297" y="2358628"/>
            <a:ext cx="137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unowned</a:t>
            </a:r>
            <a:endParaRPr lang="en-US" b="1" dirty="0">
              <a:solidFill>
                <a:schemeClr val="bg2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2838063" y="1489460"/>
            <a:ext cx="1" cy="733930"/>
          </a:xfrm>
          <a:prstGeom prst="straightConnector1">
            <a:avLst/>
          </a:prstGeom>
          <a:ln w="889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889245" y="1642350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06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020157"/>
            <a:ext cx="9753600" cy="292387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class</a:t>
            </a:r>
            <a:r>
              <a:rPr lang="en-US" sz="2600" dirty="0"/>
              <a:t> Demo {</a:t>
            </a:r>
          </a:p>
          <a:p>
            <a:r>
              <a:rPr lang="en-US" sz="2600" dirty="0"/>
              <a:t>   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value = 0</a:t>
            </a:r>
          </a:p>
          <a:p>
            <a:r>
              <a:rPr lang="en-US" sz="2600" dirty="0"/>
              <a:t>    </a:t>
            </a:r>
            <a:r>
              <a:rPr lang="en-US" sz="2600" dirty="0">
                <a:solidFill>
                  <a:srgbClr val="FF0000"/>
                </a:solidFill>
              </a:rPr>
              <a:t>lazy</a:t>
            </a:r>
            <a:r>
              <a:rPr lang="en-US" sz="2600" dirty="0"/>
              <a:t> </a:t>
            </a:r>
            <a:r>
              <a:rPr lang="en-US" sz="2600" dirty="0" err="1">
                <a:solidFill>
                  <a:srgbClr val="FF0000"/>
                </a:solidFill>
              </a:rPr>
              <a:t>var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increment : (</a:t>
            </a:r>
            <a:r>
              <a:rPr lang="en-US" sz="2600" dirty="0" err="1">
                <a:solidFill>
                  <a:schemeClr val="accent1"/>
                </a:solidFill>
              </a:rPr>
              <a:t>Int</a:t>
            </a:r>
            <a:r>
              <a:rPr lang="en-US" sz="2600" dirty="0"/>
              <a:t>) -&gt; </a:t>
            </a:r>
            <a:r>
              <a:rPr lang="en-US" sz="2600" dirty="0">
                <a:solidFill>
                  <a:schemeClr val="accent1"/>
                </a:solidFill>
              </a:rPr>
              <a:t>Void</a:t>
            </a:r>
            <a:r>
              <a:rPr lang="en-US" sz="2600" dirty="0"/>
              <a:t> </a:t>
            </a:r>
            <a:r>
              <a:rPr lang="en-US" sz="2600" dirty="0" smtClean="0"/>
              <a:t>= </a:t>
            </a:r>
            <a:r>
              <a:rPr lang="en-US" sz="2600" dirty="0"/>
              <a:t>{ </a:t>
            </a:r>
            <a:r>
              <a:rPr lang="en-US" sz="2600" dirty="0" smtClean="0"/>
              <a:t>[</a:t>
            </a:r>
            <a:r>
              <a:rPr lang="en-US" sz="2800" dirty="0">
                <a:solidFill>
                  <a:srgbClr val="FF0000"/>
                </a:solidFill>
              </a:rPr>
              <a:t>unowned</a:t>
            </a:r>
            <a:r>
              <a:rPr lang="en-US" sz="2800" dirty="0"/>
              <a:t> </a:t>
            </a:r>
            <a:r>
              <a:rPr lang="en-US" sz="2800" dirty="0" smtClean="0">
                <a:solidFill>
                  <a:srgbClr val="FF0000"/>
                </a:solidFill>
              </a:rPr>
              <a:t>self</a:t>
            </a:r>
            <a:r>
              <a:rPr lang="en-US" sz="2600" dirty="0" smtClean="0"/>
              <a:t>] by </a:t>
            </a:r>
            <a:r>
              <a:rPr lang="en-US" sz="2600" dirty="0"/>
              <a:t>in</a:t>
            </a:r>
          </a:p>
          <a:p>
            <a:r>
              <a:rPr lang="en-US" sz="2600" dirty="0"/>
              <a:t>        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/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 += by</a:t>
            </a:r>
          </a:p>
          <a:p>
            <a:r>
              <a:rPr lang="en-US" sz="2600" dirty="0"/>
              <a:t>        </a:t>
            </a:r>
            <a:r>
              <a:rPr lang="en-US" sz="2600" dirty="0">
                <a:solidFill>
                  <a:schemeClr val="accent1"/>
                </a:solidFill>
              </a:rPr>
              <a:t>print(</a:t>
            </a:r>
            <a:r>
              <a:rPr lang="en-US" sz="2600" dirty="0" err="1">
                <a:solidFill>
                  <a:srgbClr val="FF0000"/>
                </a:solidFill>
              </a:rPr>
              <a:t>self</a:t>
            </a:r>
            <a:r>
              <a:rPr lang="en-US" sz="2600" dirty="0" err="1">
                <a:solidFill>
                  <a:schemeClr val="accent1"/>
                </a:solidFill>
              </a:rPr>
              <a:t>.</a:t>
            </a:r>
            <a:r>
              <a:rPr lang="en-US" sz="2600" dirty="0" err="1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en-US" sz="2600" dirty="0"/>
              <a:t>)</a:t>
            </a:r>
          </a:p>
          <a:p>
            <a:r>
              <a:rPr lang="en-US" sz="2600" dirty="0"/>
              <a:t>    }</a:t>
            </a:r>
          </a:p>
          <a:p>
            <a:r>
              <a:rPr lang="en-US" sz="2600" dirty="0" smtClean="0"/>
              <a:t>}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454990"/>
            <a:ext cx="58826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do</a:t>
            </a:r>
          </a:p>
          <a:p>
            <a:r>
              <a:rPr lang="en-US" sz="2600" dirty="0"/>
              <a:t>{</a:t>
            </a:r>
          </a:p>
          <a:p>
            <a:r>
              <a:rPr lang="en-US" sz="2600" dirty="0" smtClean="0">
                <a:solidFill>
                  <a:schemeClr val="accent6">
                    <a:lumMod val="75000"/>
                  </a:schemeClr>
                </a:solidFill>
              </a:rPr>
              <a:t>//let </a:t>
            </a:r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demo = Demo()</a:t>
            </a:r>
          </a:p>
          <a:p>
            <a:r>
              <a:rPr lang="en-US" sz="2600" dirty="0" smtClean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lang="en-US" sz="2600" dirty="0" err="1" smtClean="0">
                <a:solidFill>
                  <a:schemeClr val="accent6">
                    <a:lumMod val="75000"/>
                  </a:schemeClr>
                </a:solidFill>
              </a:rPr>
              <a:t>demo.increment</a:t>
            </a:r>
            <a:r>
              <a:rPr lang="en-US" sz="2600" dirty="0" smtClean="0">
                <a:solidFill>
                  <a:schemeClr val="accent6">
                    <a:lumMod val="75000"/>
                  </a:schemeClr>
                </a:solidFill>
              </a:rPr>
              <a:t>(3)</a:t>
            </a:r>
          </a:p>
          <a:p>
            <a:r>
              <a:rPr lang="en-US" sz="2600" dirty="0" smtClean="0"/>
              <a:t>Demo().increment(3)</a:t>
            </a:r>
            <a:endParaRPr lang="en-US" sz="2600" dirty="0"/>
          </a:p>
          <a:p>
            <a:r>
              <a:rPr lang="en-US" sz="2600" dirty="0"/>
              <a:t>}</a:t>
            </a:r>
            <a:endParaRPr lang="en-US" sz="2600" dirty="0"/>
          </a:p>
        </p:txBody>
      </p:sp>
      <p:sp>
        <p:nvSpPr>
          <p:cNvPr id="7" name="TextBox 6"/>
          <p:cNvSpPr txBox="1"/>
          <p:nvPr/>
        </p:nvSpPr>
        <p:spPr>
          <a:xfrm>
            <a:off x="731520" y="441960"/>
            <a:ext cx="239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Again, It has a problem.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138"/>
          <a:stretch/>
        </p:blipFill>
        <p:spPr>
          <a:xfrm>
            <a:off x="3743960" y="6019800"/>
            <a:ext cx="508000" cy="5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4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0" y="396240"/>
            <a:ext cx="10058400" cy="609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1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00006"/>
            <a:ext cx="9479280" cy="415498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</a:rPr>
              <a:t>class</a:t>
            </a:r>
            <a:r>
              <a:rPr lang="en-US" sz="2200" dirty="0"/>
              <a:t> Demo {</a:t>
            </a:r>
          </a:p>
          <a:p>
            <a:r>
              <a:rPr lang="en-US" sz="2200" dirty="0"/>
              <a:t>    </a:t>
            </a:r>
            <a:r>
              <a:rPr lang="en-US" sz="2200" dirty="0" err="1">
                <a:solidFill>
                  <a:srgbClr val="FF0000"/>
                </a:solidFill>
              </a:rPr>
              <a:t>var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/>
              <a:t>value = 0</a:t>
            </a:r>
          </a:p>
          <a:p>
            <a:r>
              <a:rPr lang="en-US" sz="2200" dirty="0"/>
              <a:t>    </a:t>
            </a:r>
            <a:r>
              <a:rPr lang="en-US" sz="2200" dirty="0">
                <a:solidFill>
                  <a:srgbClr val="FF0000"/>
                </a:solidFill>
              </a:rPr>
              <a:t>lazy</a:t>
            </a:r>
            <a:r>
              <a:rPr lang="en-US" sz="2200" dirty="0"/>
              <a:t> </a:t>
            </a:r>
            <a:r>
              <a:rPr lang="en-US" sz="2200" dirty="0" err="1">
                <a:solidFill>
                  <a:srgbClr val="FF0000"/>
                </a:solidFill>
              </a:rPr>
              <a:t>var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/>
              <a:t>increment : (</a:t>
            </a:r>
            <a:r>
              <a:rPr lang="en-US" sz="2200" dirty="0" err="1">
                <a:solidFill>
                  <a:schemeClr val="accent1"/>
                </a:solidFill>
              </a:rPr>
              <a:t>Int</a:t>
            </a:r>
            <a:r>
              <a:rPr lang="en-US" sz="2200" dirty="0"/>
              <a:t>) -&gt; </a:t>
            </a:r>
            <a:r>
              <a:rPr lang="en-US" sz="2200" dirty="0">
                <a:solidFill>
                  <a:schemeClr val="accent1"/>
                </a:solidFill>
              </a:rPr>
              <a:t>Void</a:t>
            </a:r>
            <a:r>
              <a:rPr lang="en-US" sz="2200" dirty="0"/>
              <a:t> </a:t>
            </a:r>
            <a:r>
              <a:rPr lang="en-US" sz="2200" dirty="0" smtClean="0"/>
              <a:t>= </a:t>
            </a:r>
            <a:r>
              <a:rPr lang="en-US" sz="2200" dirty="0"/>
              <a:t>{ </a:t>
            </a:r>
            <a:r>
              <a:rPr lang="en-US" sz="2200" dirty="0" smtClean="0"/>
              <a:t>[</a:t>
            </a:r>
            <a:r>
              <a:rPr lang="en-US" sz="2200" dirty="0" smtClean="0">
                <a:solidFill>
                  <a:srgbClr val="FF0000"/>
                </a:solidFill>
              </a:rPr>
              <a:t>weak self</a:t>
            </a:r>
            <a:r>
              <a:rPr lang="en-US" sz="2200" dirty="0" smtClean="0"/>
              <a:t>] by </a:t>
            </a:r>
            <a:r>
              <a:rPr lang="en-US" sz="2200" dirty="0"/>
              <a:t>in</a:t>
            </a:r>
          </a:p>
          <a:p>
            <a:r>
              <a:rPr lang="en-US" sz="2200" dirty="0"/>
              <a:t>       </a:t>
            </a:r>
            <a:r>
              <a:rPr lang="is-IS" sz="2200" dirty="0"/>
              <a:t> </a:t>
            </a:r>
            <a:r>
              <a:rPr lang="is-IS" sz="2200" dirty="0">
                <a:solidFill>
                  <a:srgbClr val="FF0000"/>
                </a:solidFill>
              </a:rPr>
              <a:t>guard</a:t>
            </a:r>
            <a:r>
              <a:rPr lang="is-IS" sz="2200" dirty="0"/>
              <a:t> </a:t>
            </a:r>
            <a:r>
              <a:rPr lang="is-IS" sz="2200" dirty="0">
                <a:solidFill>
                  <a:srgbClr val="FF0000"/>
                </a:solidFill>
              </a:rPr>
              <a:t>let</a:t>
            </a:r>
            <a:r>
              <a:rPr lang="is-IS" sz="2200" dirty="0"/>
              <a:t> StrongSelf = </a:t>
            </a:r>
            <a:r>
              <a:rPr lang="is-IS" sz="2200" dirty="0">
                <a:solidFill>
                  <a:srgbClr val="FF0000"/>
                </a:solidFill>
              </a:rPr>
              <a:t>self</a:t>
            </a:r>
            <a:r>
              <a:rPr lang="is-IS" sz="2200" dirty="0"/>
              <a:t> </a:t>
            </a:r>
            <a:r>
              <a:rPr lang="is-IS" sz="2200" dirty="0">
                <a:solidFill>
                  <a:srgbClr val="FF0000"/>
                </a:solidFill>
              </a:rPr>
              <a:t>else</a:t>
            </a:r>
          </a:p>
          <a:p>
            <a:r>
              <a:rPr lang="is-IS" sz="2200" dirty="0"/>
              <a:t>        {</a:t>
            </a:r>
          </a:p>
          <a:p>
            <a:r>
              <a:rPr lang="is-IS" sz="2200" dirty="0"/>
              <a:t>            print("Nope")</a:t>
            </a:r>
          </a:p>
          <a:p>
            <a:r>
              <a:rPr lang="is-IS" sz="2200" dirty="0"/>
              <a:t>            </a:t>
            </a:r>
            <a:r>
              <a:rPr lang="is-IS" sz="2200" dirty="0">
                <a:solidFill>
                  <a:srgbClr val="FF0000"/>
                </a:solidFill>
              </a:rPr>
              <a:t>return</a:t>
            </a:r>
          </a:p>
          <a:p>
            <a:r>
              <a:rPr lang="is-IS" sz="2200" dirty="0"/>
              <a:t>        }</a:t>
            </a:r>
          </a:p>
          <a:p>
            <a:r>
              <a:rPr lang="is-IS" sz="2200" dirty="0"/>
              <a:t>        StrongSelf.</a:t>
            </a:r>
            <a:r>
              <a:rPr lang="is-IS" sz="2200" dirty="0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is-IS" sz="2200" dirty="0"/>
              <a:t> += by</a:t>
            </a:r>
          </a:p>
          <a:p>
            <a:r>
              <a:rPr lang="is-IS" sz="2200" dirty="0"/>
              <a:t>        </a:t>
            </a:r>
            <a:r>
              <a:rPr lang="is-IS" sz="2200" dirty="0">
                <a:solidFill>
                  <a:schemeClr val="accent1"/>
                </a:solidFill>
              </a:rPr>
              <a:t>print</a:t>
            </a:r>
            <a:r>
              <a:rPr lang="is-IS" sz="2200" dirty="0"/>
              <a:t>(StrongSelf.</a:t>
            </a:r>
            <a:r>
              <a:rPr lang="is-IS" sz="2200" dirty="0">
                <a:solidFill>
                  <a:schemeClr val="accent6">
                    <a:lumMod val="75000"/>
                  </a:schemeClr>
                </a:solidFill>
              </a:rPr>
              <a:t>value</a:t>
            </a:r>
            <a:r>
              <a:rPr lang="is-IS" sz="2200" dirty="0"/>
              <a:t>)</a:t>
            </a:r>
          </a:p>
          <a:p>
            <a:r>
              <a:rPr lang="en-US" sz="2200" dirty="0"/>
              <a:t>    }</a:t>
            </a:r>
          </a:p>
          <a:p>
            <a:r>
              <a:rPr lang="en-US" sz="2200" dirty="0" smtClean="0"/>
              <a:t>}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454990"/>
            <a:ext cx="5882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</a:t>
            </a:r>
          </a:p>
          <a:p>
            <a:r>
              <a:rPr lang="en-US" sz="2400" dirty="0"/>
              <a:t>{</a:t>
            </a:r>
          </a:p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//let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demo = Demo()</a:t>
            </a:r>
          </a:p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</a:rPr>
              <a:t>demo.increment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(3)</a:t>
            </a:r>
          </a:p>
          <a:p>
            <a:r>
              <a:rPr lang="en-US" sz="2400" dirty="0" smtClean="0"/>
              <a:t>Demo().increment(3)</a:t>
            </a:r>
            <a:endParaRPr lang="en-US" sz="2400" dirty="0"/>
          </a:p>
          <a:p>
            <a:r>
              <a:rPr lang="en-US" sz="2400" dirty="0"/>
              <a:t>}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696200" y="5212080"/>
            <a:ext cx="173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Problem is fixed.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3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93720" y="2240281"/>
            <a:ext cx="61417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242729"/>
                </a:solidFill>
                <a:latin typeface="Arial" charset="0"/>
              </a:rPr>
              <a:t>If </a:t>
            </a:r>
            <a:r>
              <a:rPr lang="en-US" b="1" dirty="0">
                <a:solidFill>
                  <a:srgbClr val="242729"/>
                </a:solidFill>
                <a:latin typeface="inherit" charset="0"/>
              </a:rPr>
              <a:t>self</a:t>
            </a:r>
            <a:r>
              <a:rPr lang="en-US" dirty="0">
                <a:solidFill>
                  <a:srgbClr val="242729"/>
                </a:solidFill>
                <a:latin typeface="Arial" charset="0"/>
              </a:rPr>
              <a:t> could be nil in the closure use </a:t>
            </a:r>
            <a:r>
              <a:rPr lang="en-US" b="1" dirty="0">
                <a:solidFill>
                  <a:srgbClr val="242729"/>
                </a:solidFill>
                <a:latin typeface="inherit" charset="0"/>
              </a:rPr>
              <a:t>[weak self</a:t>
            </a:r>
            <a:r>
              <a:rPr lang="en-US" b="1" dirty="0" smtClean="0">
                <a:solidFill>
                  <a:srgbClr val="242729"/>
                </a:solidFill>
                <a:latin typeface="inherit" charset="0"/>
              </a:rPr>
              <a:t>]</a:t>
            </a:r>
            <a:r>
              <a:rPr lang="en-US" dirty="0" smtClean="0">
                <a:solidFill>
                  <a:srgbClr val="242729"/>
                </a:solidFill>
                <a:latin typeface="Arial" charset="0"/>
              </a:rPr>
              <a:t>.</a:t>
            </a:r>
          </a:p>
          <a:p>
            <a:pPr fontAlgn="base"/>
            <a:endParaRPr lang="en-US" dirty="0">
              <a:solidFill>
                <a:srgbClr val="242729"/>
              </a:solidFill>
              <a:latin typeface="Arial" charset="0"/>
            </a:endParaRPr>
          </a:p>
          <a:p>
            <a:pPr fontAlgn="base"/>
            <a:r>
              <a:rPr lang="en-US" dirty="0">
                <a:solidFill>
                  <a:srgbClr val="242729"/>
                </a:solidFill>
                <a:latin typeface="Arial" charset="0"/>
              </a:rPr>
              <a:t>If </a:t>
            </a:r>
            <a:r>
              <a:rPr lang="en-US" b="1" dirty="0">
                <a:solidFill>
                  <a:srgbClr val="242729"/>
                </a:solidFill>
                <a:latin typeface="inherit" charset="0"/>
              </a:rPr>
              <a:t>self</a:t>
            </a:r>
            <a:r>
              <a:rPr lang="en-US" dirty="0">
                <a:solidFill>
                  <a:srgbClr val="242729"/>
                </a:solidFill>
                <a:latin typeface="Arial" charset="0"/>
              </a:rPr>
              <a:t> will never be nil in the closure use </a:t>
            </a:r>
            <a:r>
              <a:rPr lang="en-US" b="1" dirty="0">
                <a:solidFill>
                  <a:srgbClr val="242729"/>
                </a:solidFill>
                <a:latin typeface="inherit" charset="0"/>
              </a:rPr>
              <a:t>[unowned self]</a:t>
            </a:r>
            <a:r>
              <a:rPr lang="en-US" dirty="0">
                <a:solidFill>
                  <a:srgbClr val="242729"/>
                </a:solidFill>
                <a:latin typeface="Arial" charset="0"/>
              </a:rPr>
              <a:t>.</a:t>
            </a:r>
            <a:endParaRPr lang="en-US" b="0" i="0" dirty="0">
              <a:solidFill>
                <a:srgbClr val="242729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05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find that what’s wrong with following code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class</a:t>
            </a:r>
            <a:r>
              <a:rPr lang="en-US" dirty="0" smtClean="0"/>
              <a:t> Company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parent: 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subsidiaries: [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] </a:t>
            </a:r>
            <a:r>
              <a:rPr lang="en-US" dirty="0"/>
              <a:t>= </a:t>
            </a:r>
            <a:r>
              <a:rPr lang="en-US" dirty="0" smtClean="0"/>
              <a:t>[]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deinit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{ </a:t>
            </a:r>
            <a:r>
              <a:rPr lang="en-US" dirty="0" smtClean="0">
                <a:solidFill>
                  <a:schemeClr val="accent1"/>
                </a:solidFill>
              </a:rPr>
              <a:t>print</a:t>
            </a:r>
            <a:r>
              <a:rPr lang="en-US" dirty="0" smtClean="0"/>
              <a:t>("company instance got release from memory") 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{</a:t>
            </a:r>
            <a:r>
              <a:rPr lang="en-US" dirty="0"/>
              <a:t> 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</a:t>
            </a:r>
            <a:r>
              <a:rPr lang="en-US" dirty="0" err="1" smtClean="0"/>
              <a:t>tata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()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    </a:t>
            </a:r>
            <a:r>
              <a:rPr lang="en-US" dirty="0" err="1" smtClean="0"/>
              <a:t>tata.subsidiaries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[Company(),Company(),Company()]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    </a:t>
            </a:r>
            <a:r>
              <a:rPr lang="en-US" dirty="0" err="1" smtClean="0"/>
              <a:t>tata.subsidiaries.</a:t>
            </a:r>
            <a:r>
              <a:rPr lang="en-US" dirty="0" err="1" smtClean="0">
                <a:solidFill>
                  <a:srgbClr val="7030A0"/>
                </a:solidFill>
              </a:rPr>
              <a:t>forEach</a:t>
            </a:r>
            <a:r>
              <a:rPr lang="en-US" dirty="0" smtClean="0"/>
              <a:t> </a:t>
            </a:r>
            <a:r>
              <a:rPr lang="en-US" dirty="0"/>
              <a:t>{ $</a:t>
            </a:r>
            <a:r>
              <a:rPr lang="en-US" dirty="0" smtClean="0"/>
              <a:t>0.parent </a:t>
            </a:r>
            <a:r>
              <a:rPr lang="en-US" dirty="0"/>
              <a:t>= </a:t>
            </a:r>
            <a:r>
              <a:rPr lang="en-US" dirty="0" err="1" smtClean="0"/>
              <a:t>tata</a:t>
            </a:r>
            <a:r>
              <a:rPr lang="en-US" dirty="0" smtClean="0"/>
              <a:t> }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63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" y="0"/>
            <a:ext cx="6858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511040" y="121920"/>
            <a:ext cx="1249680" cy="67056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[value]</a:t>
            </a: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39440" y="914400"/>
            <a:ext cx="1371600" cy="640080"/>
          </a:xfrm>
          <a:prstGeom prst="ellipse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[weak]</a:t>
            </a:r>
            <a:r>
              <a:rPr lang="en-US" smtClean="0"/>
              <a:t>]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815840" y="914400"/>
            <a:ext cx="944880" cy="64008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[a]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5486400" y="1828800"/>
            <a:ext cx="1798320" cy="79248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[unowned]</a:t>
            </a:r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66260" y="1828800"/>
            <a:ext cx="777240" cy="640080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[b]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320" y="1554480"/>
            <a:ext cx="3246120" cy="307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{ [Capture List] }</a:t>
            </a:r>
          </a:p>
          <a:p>
            <a:pPr algn="ctr"/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08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2440" y="685800"/>
            <a:ext cx="5799921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solidFill>
                  <a:srgbClr val="FF0000"/>
                </a:solidFill>
              </a:rPr>
              <a:t>class</a:t>
            </a:r>
            <a:r>
              <a:rPr lang="is-IS" dirty="0"/>
              <a:t> Demo {</a:t>
            </a:r>
          </a:p>
          <a:p>
            <a:r>
              <a:rPr lang="is-IS" dirty="0"/>
              <a:t>   </a:t>
            </a:r>
            <a:r>
              <a:rPr lang="is-IS" dirty="0">
                <a:solidFill>
                  <a:srgbClr val="FF0000"/>
                </a:solidFill>
              </a:rPr>
              <a:t>var</a:t>
            </a:r>
            <a:r>
              <a:rPr lang="is-IS" dirty="0"/>
              <a:t> value = 0</a:t>
            </a:r>
          </a:p>
          <a:p>
            <a:r>
              <a:rPr lang="is-IS" dirty="0"/>
              <a:t>    </a:t>
            </a:r>
            <a:r>
              <a:rPr lang="is-IS" dirty="0">
                <a:solidFill>
                  <a:srgbClr val="FF0000"/>
                </a:solidFill>
              </a:rPr>
              <a:t>lazy</a:t>
            </a:r>
            <a:r>
              <a:rPr lang="is-IS" dirty="0"/>
              <a:t> </a:t>
            </a:r>
            <a:r>
              <a:rPr lang="is-IS" dirty="0">
                <a:solidFill>
                  <a:srgbClr val="FF0000"/>
                </a:solidFill>
              </a:rPr>
              <a:t>var</a:t>
            </a:r>
            <a:r>
              <a:rPr lang="is-IS" dirty="0"/>
              <a:t> increment : (</a:t>
            </a:r>
            <a:r>
              <a:rPr lang="is-IS" dirty="0">
                <a:solidFill>
                  <a:schemeClr val="accent1"/>
                </a:solidFill>
              </a:rPr>
              <a:t>Int</a:t>
            </a:r>
            <a:r>
              <a:rPr lang="is-IS" dirty="0"/>
              <a:t>) -&gt; Void = {</a:t>
            </a:r>
            <a:r>
              <a:rPr lang="is-IS" b="1" u="sng" dirty="0"/>
              <a:t>[</a:t>
            </a:r>
            <a:r>
              <a:rPr lang="is-IS" b="1" u="sng" dirty="0">
                <a:solidFill>
                  <a:srgbClr val="FF0000"/>
                </a:solidFill>
              </a:rPr>
              <a:t>weak</a:t>
            </a:r>
            <a:r>
              <a:rPr lang="is-IS" b="1" u="sng" dirty="0"/>
              <a:t> self, value]</a:t>
            </a:r>
            <a:r>
              <a:rPr lang="is-IS" dirty="0"/>
              <a:t> by </a:t>
            </a:r>
            <a:r>
              <a:rPr lang="is-IS" dirty="0">
                <a:solidFill>
                  <a:srgbClr val="FF0000"/>
                </a:solidFill>
              </a:rPr>
              <a:t>in</a:t>
            </a:r>
          </a:p>
          <a:p>
            <a:r>
              <a:rPr lang="is-IS" dirty="0"/>
              <a:t>       </a:t>
            </a:r>
          </a:p>
          <a:p>
            <a:r>
              <a:rPr lang="is-IS" dirty="0"/>
              <a:t>        </a:t>
            </a:r>
            <a:r>
              <a:rPr lang="is-IS" dirty="0">
                <a:solidFill>
                  <a:srgbClr val="FF0000"/>
                </a:solidFill>
              </a:rPr>
              <a:t>guard</a:t>
            </a:r>
            <a:r>
              <a:rPr lang="is-IS" dirty="0"/>
              <a:t> </a:t>
            </a:r>
            <a:r>
              <a:rPr lang="is-IS" dirty="0">
                <a:solidFill>
                  <a:srgbClr val="FF0000"/>
                </a:solidFill>
              </a:rPr>
              <a:t>let</a:t>
            </a:r>
            <a:r>
              <a:rPr lang="is-IS" dirty="0"/>
              <a:t> myself = </a:t>
            </a:r>
            <a:r>
              <a:rPr lang="is-IS" dirty="0">
                <a:solidFill>
                  <a:srgbClr val="FF0000"/>
                </a:solidFill>
              </a:rPr>
              <a:t>self</a:t>
            </a:r>
            <a:r>
              <a:rPr lang="is-IS" dirty="0"/>
              <a:t> else</a:t>
            </a:r>
          </a:p>
          <a:p>
            <a:r>
              <a:rPr lang="is-IS" dirty="0"/>
              <a:t>        {</a:t>
            </a:r>
          </a:p>
          <a:p>
            <a:r>
              <a:rPr lang="is-IS" dirty="0"/>
              <a:t>            </a:t>
            </a:r>
            <a:r>
              <a:rPr lang="is-IS" dirty="0">
                <a:solidFill>
                  <a:schemeClr val="accent1"/>
                </a:solidFill>
              </a:rPr>
              <a:t>print</a:t>
            </a:r>
            <a:r>
              <a:rPr lang="is-IS" dirty="0"/>
              <a:t>("Nope")</a:t>
            </a:r>
          </a:p>
          <a:p>
            <a:r>
              <a:rPr lang="is-IS" dirty="0"/>
              <a:t>            </a:t>
            </a:r>
            <a:r>
              <a:rPr lang="is-IS" dirty="0">
                <a:solidFill>
                  <a:srgbClr val="FF0000"/>
                </a:solidFill>
              </a:rPr>
              <a:t>return</a:t>
            </a:r>
          </a:p>
          <a:p>
            <a:r>
              <a:rPr lang="is-IS" dirty="0"/>
              <a:t>        }</a:t>
            </a:r>
          </a:p>
          <a:p>
            <a:r>
              <a:rPr lang="is-IS" dirty="0"/>
              <a:t>        myself.</a:t>
            </a:r>
            <a:r>
              <a:rPr lang="is-IS" dirty="0">
                <a:solidFill>
                  <a:schemeClr val="accent6">
                    <a:lumMod val="50000"/>
                  </a:schemeClr>
                </a:solidFill>
              </a:rPr>
              <a:t>value</a:t>
            </a:r>
            <a:r>
              <a:rPr lang="is-IS" dirty="0"/>
              <a:t> += by</a:t>
            </a:r>
          </a:p>
          <a:p>
            <a:r>
              <a:rPr lang="is-IS" dirty="0"/>
              <a:t>        </a:t>
            </a:r>
            <a:r>
              <a:rPr lang="is-IS" dirty="0">
                <a:solidFill>
                  <a:schemeClr val="accent1"/>
                </a:solidFill>
              </a:rPr>
              <a:t>print</a:t>
            </a:r>
            <a:r>
              <a:rPr lang="is-IS" dirty="0"/>
              <a:t>(</a:t>
            </a:r>
            <a:r>
              <a:rPr lang="is-IS" dirty="0">
                <a:solidFill>
                  <a:schemeClr val="accent6">
                    <a:lumMod val="50000"/>
                  </a:schemeClr>
                </a:solidFill>
              </a:rPr>
              <a:t>value</a:t>
            </a:r>
            <a:r>
              <a:rPr lang="is-IS" dirty="0"/>
              <a:t>)</a:t>
            </a:r>
          </a:p>
          <a:p>
            <a:r>
              <a:rPr lang="is-IS" dirty="0"/>
              <a:t>        </a:t>
            </a:r>
          </a:p>
          <a:p>
            <a:r>
              <a:rPr lang="is-IS" dirty="0"/>
              <a:t>    }</a:t>
            </a:r>
          </a:p>
          <a:p>
            <a:r>
              <a:rPr lang="is-IS" dirty="0"/>
              <a:t>}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099560" y="381000"/>
            <a:ext cx="324612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{ [Capture List] }</a:t>
            </a:r>
          </a:p>
          <a:p>
            <a:pPr algn="ctr"/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907280" y="685800"/>
            <a:ext cx="243840" cy="548640"/>
          </a:xfrm>
          <a:prstGeom prst="straightConnector1">
            <a:avLst/>
          </a:prstGeom>
          <a:ln w="444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72440" y="4739640"/>
            <a:ext cx="26402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solidFill>
                  <a:srgbClr val="FF0000"/>
                </a:solidFill>
              </a:rPr>
              <a:t>do</a:t>
            </a:r>
          </a:p>
          <a:p>
            <a:r>
              <a:rPr lang="is-IS" dirty="0"/>
              <a:t>        {</a:t>
            </a:r>
          </a:p>
          <a:p>
            <a:r>
              <a:rPr lang="is-IS" dirty="0"/>
              <a:t>            </a:t>
            </a:r>
            <a:r>
              <a:rPr lang="is-IS" dirty="0">
                <a:solidFill>
                  <a:srgbClr val="FF0000"/>
                </a:solidFill>
              </a:rPr>
              <a:t>let</a:t>
            </a:r>
            <a:r>
              <a:rPr lang="is-IS" dirty="0"/>
              <a:t> demo = </a:t>
            </a:r>
            <a:r>
              <a:rPr lang="is-IS" dirty="0">
                <a:solidFill>
                  <a:schemeClr val="accent6">
                    <a:lumMod val="50000"/>
                  </a:schemeClr>
                </a:solidFill>
              </a:rPr>
              <a:t>Demo</a:t>
            </a:r>
            <a:r>
              <a:rPr lang="is-IS" dirty="0"/>
              <a:t>()</a:t>
            </a:r>
          </a:p>
          <a:p>
            <a:r>
              <a:rPr lang="is-IS" dirty="0"/>
              <a:t>            demo.increment(3)</a:t>
            </a:r>
          </a:p>
          <a:p>
            <a:r>
              <a:rPr lang="is-IS" dirty="0"/>
              <a:t>            demo.increment(3)</a:t>
            </a:r>
          </a:p>
          <a:p>
            <a:r>
              <a:rPr lang="is-IS" dirty="0"/>
              <a:t>            demo.increment(3)</a:t>
            </a:r>
          </a:p>
          <a:p>
            <a:r>
              <a:rPr lang="is-IS" dirty="0"/>
              <a:t>        }</a:t>
            </a:r>
          </a:p>
          <a:p>
            <a:r>
              <a:rPr lang="is-IS" dirty="0"/>
              <a:t>        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23960" y="2484120"/>
            <a:ext cx="2587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Please guess the output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5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2831"/>
            <a:ext cx="6553200" cy="48388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80120" y="2084937"/>
            <a:ext cx="145905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Strong,</a:t>
            </a:r>
          </a:p>
          <a:p>
            <a:r>
              <a:rPr lang="en-US" dirty="0" smtClean="0"/>
              <a:t>Weak,</a:t>
            </a:r>
          </a:p>
          <a:p>
            <a:r>
              <a:rPr lang="en-US" dirty="0" smtClean="0"/>
              <a:t>Unowned</a:t>
            </a:r>
          </a:p>
          <a:p>
            <a:endParaRPr lang="en-US" dirty="0"/>
          </a:p>
          <a:p>
            <a:r>
              <a:rPr lang="en-US" dirty="0" smtClean="0"/>
              <a:t>Oh My God 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9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640" y="2834640"/>
            <a:ext cx="454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Unsafe Swift: Using Pointers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739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240" y="243840"/>
            <a:ext cx="8519160" cy="47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 count = 2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let </a:t>
            </a:r>
            <a:r>
              <a:rPr lang="en-US" dirty="0"/>
              <a:t>pointer = </a:t>
            </a:r>
            <a:r>
              <a:rPr lang="en-US" dirty="0" err="1"/>
              <a:t>UnsafeMutablePointer</a:t>
            </a:r>
            <a:r>
              <a:rPr lang="en-US" dirty="0"/>
              <a:t>&lt;</a:t>
            </a:r>
            <a:r>
              <a:rPr lang="en-US" dirty="0" err="1"/>
              <a:t>Int</a:t>
            </a:r>
            <a:r>
              <a:rPr lang="en-US" dirty="0"/>
              <a:t>&gt;.allocate(capacity: count)</a:t>
            </a:r>
          </a:p>
          <a:p>
            <a:r>
              <a:rPr lang="en-US" dirty="0" err="1"/>
              <a:t>pointer.initialize</a:t>
            </a:r>
            <a:r>
              <a:rPr lang="en-US" dirty="0"/>
              <a:t>(to: 0, count: count)</a:t>
            </a:r>
          </a:p>
          <a:p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defer {</a:t>
            </a:r>
          </a:p>
          <a:p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  </a:t>
            </a:r>
            <a:r>
              <a:rPr lang="en-US" dirty="0" err="1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pointer.deinitialize</a:t>
            </a:r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(count: count)</a:t>
            </a:r>
          </a:p>
          <a:p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  </a:t>
            </a:r>
            <a:r>
              <a:rPr lang="en-US" dirty="0" err="1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pointer.deallocate</a:t>
            </a:r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(capacity: count)</a:t>
            </a:r>
          </a:p>
          <a:p>
            <a:r>
              <a:rPr lang="en-US" dirty="0">
                <a:ln>
                  <a:solidFill>
                    <a:schemeClr val="accent4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}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pointer.pointee</a:t>
            </a:r>
            <a:r>
              <a:rPr lang="en-US" dirty="0"/>
              <a:t> = 42</a:t>
            </a:r>
          </a:p>
          <a:p>
            <a:r>
              <a:rPr lang="en-US" dirty="0" err="1"/>
              <a:t>pointer.advanced</a:t>
            </a:r>
            <a:r>
              <a:rPr lang="en-US" dirty="0"/>
              <a:t>(by: 1).</a:t>
            </a:r>
            <a:r>
              <a:rPr lang="en-US" dirty="0" err="1"/>
              <a:t>pointee</a:t>
            </a:r>
            <a:r>
              <a:rPr lang="en-US" dirty="0"/>
              <a:t> = 6</a:t>
            </a:r>
          </a:p>
          <a:p>
            <a:r>
              <a:rPr lang="en-US" dirty="0"/>
              <a:t>// or (pointer+1).</a:t>
            </a:r>
            <a:r>
              <a:rPr lang="en-US" dirty="0" err="1"/>
              <a:t>pointee</a:t>
            </a:r>
            <a:r>
              <a:rPr lang="en-US" dirty="0"/>
              <a:t> = 6</a:t>
            </a:r>
          </a:p>
          <a:p>
            <a:r>
              <a:rPr lang="en-US" dirty="0" err="1"/>
              <a:t>pointer.pointee</a:t>
            </a:r>
            <a:endParaRPr lang="en-US" dirty="0"/>
          </a:p>
          <a:p>
            <a:r>
              <a:rPr lang="en-US" dirty="0" err="1"/>
              <a:t>pointer.advanced</a:t>
            </a:r>
            <a:r>
              <a:rPr lang="en-US" dirty="0"/>
              <a:t>(by: 1).</a:t>
            </a:r>
            <a:r>
              <a:rPr lang="en-US" dirty="0" err="1"/>
              <a:t>pointee</a:t>
            </a:r>
            <a:endParaRPr lang="en-US" dirty="0"/>
          </a:p>
          <a:p>
            <a:r>
              <a:rPr lang="en-US" dirty="0"/>
              <a:t>// or (pointer+1).</a:t>
            </a:r>
            <a:r>
              <a:rPr lang="en-US" dirty="0" err="1"/>
              <a:t>pointee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7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Speaker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Brajmohan</a:t>
            </a:r>
            <a:r>
              <a:rPr lang="en-US" dirty="0" smtClean="0"/>
              <a:t> </a:t>
            </a:r>
            <a:r>
              <a:rPr lang="en-US" dirty="0" err="1" smtClean="0"/>
              <a:t>Papneja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Masters in Computer Applications(2005-2008)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National Institute of Technology Karnataka </a:t>
            </a:r>
            <a:r>
              <a:rPr lang="en-US" dirty="0" err="1" smtClean="0"/>
              <a:t>Surathkal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Working with Allstate India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3" y="1825625"/>
            <a:ext cx="1725612" cy="257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8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1121821" y="669976"/>
            <a:ext cx="9335145" cy="3667484"/>
            <a:chOff x="1121821" y="641401"/>
            <a:chExt cx="9335145" cy="3667484"/>
          </a:xfrm>
        </p:grpSpPr>
        <p:grpSp>
          <p:nvGrpSpPr>
            <p:cNvPr id="15" name="Group 14"/>
            <p:cNvGrpSpPr/>
            <p:nvPr/>
          </p:nvGrpSpPr>
          <p:grpSpPr>
            <a:xfrm>
              <a:off x="4464382" y="641401"/>
              <a:ext cx="2363189" cy="1155369"/>
              <a:chOff x="4476997" y="666996"/>
              <a:chExt cx="2363189" cy="924298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8248" y="1062800"/>
                <a:ext cx="1274708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912021" y="1068332"/>
                <a:ext cx="839100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2331833" y="1129145"/>
              <a:ext cx="202585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828615" y="951489"/>
              <a:ext cx="828305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err="1" smtClean="0"/>
                <a:t>tata</a:t>
              </a:r>
              <a:endParaRPr lang="en-US" dirty="0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6631024" y="1492585"/>
              <a:ext cx="1264227" cy="0"/>
            </a:xfrm>
            <a:prstGeom prst="straightConnector1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889515" y="1267683"/>
              <a:ext cx="461223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nil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2711443" y="1524617"/>
              <a:ext cx="2239827" cy="1602962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4951270" y="1492585"/>
              <a:ext cx="9153" cy="172649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4968217" y="1526162"/>
              <a:ext cx="3325614" cy="1551160"/>
            </a:xfrm>
            <a:prstGeom prst="straightConnector1">
              <a:avLst/>
            </a:prstGeom>
            <a:ln w="539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1121821" y="3142784"/>
              <a:ext cx="2363189" cy="1155369"/>
              <a:chOff x="4476997" y="666996"/>
              <a:chExt cx="2363189" cy="924298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4548248" y="1062800"/>
                <a:ext cx="1279534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5881493" y="1068332"/>
                <a:ext cx="869628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535633" y="3153516"/>
              <a:ext cx="2363189" cy="1155369"/>
              <a:chOff x="4476997" y="666996"/>
              <a:chExt cx="2363189" cy="924298"/>
            </a:xfrm>
          </p:grpSpPr>
          <p:sp>
            <p:nvSpPr>
              <p:cNvPr id="53" name="Rectangle 52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4548247" y="1062800"/>
                <a:ext cx="1292523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5894481" y="1068332"/>
                <a:ext cx="856640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093777" y="3077499"/>
              <a:ext cx="2363189" cy="1155369"/>
              <a:chOff x="4476997" y="666996"/>
              <a:chExt cx="2363189" cy="92429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4548247" y="1062800"/>
                <a:ext cx="1286145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5923459" y="1068332"/>
                <a:ext cx="827661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</p:grpSp>
      <p:cxnSp>
        <p:nvCxnSpPr>
          <p:cNvPr id="70" name="Straight Arrow Connector 69"/>
          <p:cNvCxnSpPr/>
          <p:nvPr/>
        </p:nvCxnSpPr>
        <p:spPr>
          <a:xfrm flipV="1">
            <a:off x="3217067" y="1808931"/>
            <a:ext cx="3141365" cy="2036316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6168432" y="1808931"/>
            <a:ext cx="257174" cy="2094688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 flipV="1">
            <a:off x="6479317" y="1808931"/>
            <a:ext cx="3397739" cy="1950844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4572000" y="785813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1208845" y="3312863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5" name="Oval 84"/>
          <p:cNvSpPr/>
          <p:nvPr/>
        </p:nvSpPr>
        <p:spPr>
          <a:xfrm>
            <a:off x="4595801" y="3309392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6" name="Oval 85"/>
          <p:cNvSpPr/>
          <p:nvPr/>
        </p:nvSpPr>
        <p:spPr>
          <a:xfrm>
            <a:off x="8153945" y="3267222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2395954" y="2078647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69103" y="2145135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90821" y="2681361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56352" y="2170007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19937" y="2619821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594151" y="2674347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959854" y="795960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66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1022152" y="662896"/>
            <a:ext cx="9335145" cy="5391847"/>
            <a:chOff x="1121821" y="-1082962"/>
            <a:chExt cx="9335145" cy="5391847"/>
          </a:xfrm>
        </p:grpSpPr>
        <p:grpSp>
          <p:nvGrpSpPr>
            <p:cNvPr id="15" name="Group 14"/>
            <p:cNvGrpSpPr/>
            <p:nvPr/>
          </p:nvGrpSpPr>
          <p:grpSpPr>
            <a:xfrm>
              <a:off x="4464382" y="641401"/>
              <a:ext cx="2363189" cy="1155369"/>
              <a:chOff x="4476997" y="666996"/>
              <a:chExt cx="2363189" cy="924298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8248" y="1062800"/>
                <a:ext cx="1274380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879535" y="1068332"/>
                <a:ext cx="871586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1924175" y="-1082962"/>
              <a:ext cx="1119462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err="1" smtClean="0"/>
                <a:t>tata</a:t>
              </a:r>
              <a:r>
                <a:rPr lang="en-US" dirty="0" smtClean="0"/>
                <a:t> </a:t>
              </a:r>
              <a:r>
                <a:rPr lang="en-US" dirty="0" smtClean="0"/>
                <a:t>= </a:t>
              </a:r>
              <a:r>
                <a:rPr lang="en-US" dirty="0" smtClean="0">
                  <a:solidFill>
                    <a:srgbClr val="FF0000"/>
                  </a:solidFill>
                </a:rPr>
                <a:t>nil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6631024" y="1492585"/>
              <a:ext cx="1264227" cy="0"/>
            </a:xfrm>
            <a:prstGeom prst="straightConnector1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889515" y="1267683"/>
              <a:ext cx="461223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nil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2711443" y="1524617"/>
              <a:ext cx="2239827" cy="1602962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4951270" y="1492585"/>
              <a:ext cx="9153" cy="172649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4968217" y="1526162"/>
              <a:ext cx="3325614" cy="1551160"/>
            </a:xfrm>
            <a:prstGeom prst="straightConnector1">
              <a:avLst/>
            </a:prstGeom>
            <a:ln w="539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1121821" y="3142784"/>
              <a:ext cx="2363189" cy="1155369"/>
              <a:chOff x="4476997" y="666996"/>
              <a:chExt cx="2363189" cy="924298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4548247" y="1062800"/>
                <a:ext cx="1293725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5895281" y="1068332"/>
                <a:ext cx="855840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535633" y="3153516"/>
              <a:ext cx="2363189" cy="1155369"/>
              <a:chOff x="4476997" y="666996"/>
              <a:chExt cx="2363189" cy="924298"/>
            </a:xfrm>
          </p:grpSpPr>
          <p:sp>
            <p:nvSpPr>
              <p:cNvPr id="53" name="Rectangle 52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4548248" y="1062800"/>
                <a:ext cx="1336002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5935725" y="1068332"/>
                <a:ext cx="815396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093777" y="3077499"/>
              <a:ext cx="2363189" cy="1155369"/>
              <a:chOff x="4476997" y="666996"/>
              <a:chExt cx="2363189" cy="92429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4548248" y="1062800"/>
                <a:ext cx="1309616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5946929" y="1068332"/>
                <a:ext cx="804192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3027840" y="-847898"/>
              <a:ext cx="1462270" cy="1489299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Arrow Connector 69"/>
          <p:cNvCxnSpPr/>
          <p:nvPr/>
        </p:nvCxnSpPr>
        <p:spPr>
          <a:xfrm flipV="1">
            <a:off x="2844631" y="3554490"/>
            <a:ext cx="3141365" cy="2036316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 flipV="1">
            <a:off x="6008558" y="3549400"/>
            <a:ext cx="190076" cy="1921629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 flipV="1">
            <a:off x="6049724" y="3586681"/>
            <a:ext cx="4167033" cy="1858914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4390441" y="2467477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1057912" y="4973026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5" name="Oval 84"/>
          <p:cNvSpPr/>
          <p:nvPr/>
        </p:nvSpPr>
        <p:spPr>
          <a:xfrm>
            <a:off x="4459260" y="4993795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6" name="Oval 85"/>
          <p:cNvSpPr/>
          <p:nvPr/>
        </p:nvSpPr>
        <p:spPr>
          <a:xfrm>
            <a:off x="8037620" y="4960895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3087585" y="897960"/>
            <a:ext cx="297756" cy="596269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926852" y="1114044"/>
            <a:ext cx="623870" cy="142599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5-Point Star 62"/>
          <p:cNvSpPr/>
          <p:nvPr/>
        </p:nvSpPr>
        <p:spPr>
          <a:xfrm>
            <a:off x="8575999" y="662896"/>
            <a:ext cx="2305362" cy="905938"/>
          </a:xfrm>
          <a:prstGeom prst="star5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Leak !!</a:t>
            </a:r>
            <a:endParaRPr lang="en-US" dirty="0"/>
          </a:p>
        </p:txBody>
      </p:sp>
      <p:sp>
        <p:nvSpPr>
          <p:cNvPr id="62" name="Frame 61"/>
          <p:cNvSpPr/>
          <p:nvPr/>
        </p:nvSpPr>
        <p:spPr>
          <a:xfrm>
            <a:off x="335280" y="4223370"/>
            <a:ext cx="11399520" cy="2223151"/>
          </a:xfrm>
          <a:prstGeom prst="frame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  <a:ln w="0" cap="sq" cmpd="sng">
            <a:gradFill>
              <a:gsLst>
                <a:gs pos="100000">
                  <a:schemeClr val="accent1">
                    <a:lumMod val="40000"/>
                    <a:lumOff val="6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  <a:bevel/>
          </a:ln>
          <a:effectLst>
            <a:outerShdw dir="9720000" sx="42000" sy="42000" algn="ctr" rotWithShape="0">
              <a:srgbClr val="000000">
                <a:alpha val="0"/>
              </a:srgbClr>
            </a:outerShd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Frame 63"/>
          <p:cNvSpPr/>
          <p:nvPr/>
        </p:nvSpPr>
        <p:spPr>
          <a:xfrm>
            <a:off x="286236" y="2016525"/>
            <a:ext cx="11448564" cy="2052709"/>
          </a:xfrm>
          <a:prstGeom prst="frame">
            <a:avLst/>
          </a:prstGeom>
          <a:pattFill prst="pct90">
            <a:fgClr>
              <a:schemeClr val="accent1"/>
            </a:fgClr>
            <a:bgClr>
              <a:schemeClr val="bg1"/>
            </a:bgClr>
          </a:pattFill>
          <a:ln w="0" cap="sq" cmpd="sng">
            <a:gradFill>
              <a:gsLst>
                <a:gs pos="100000">
                  <a:schemeClr val="accent1">
                    <a:lumMod val="40000"/>
                    <a:lumOff val="6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  <a:bevel/>
          </a:ln>
          <a:effectLst>
            <a:outerShdw dir="9720000" sx="42000" sy="42000" algn="ctr" rotWithShape="0">
              <a:srgbClr val="000000">
                <a:alpha val="0"/>
              </a:srgbClr>
            </a:outerShd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14512" y="314325"/>
            <a:ext cx="5457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Enable Memory Graph Debugger Scheme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10058400" cy="609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5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" y="213360"/>
            <a:ext cx="10058400" cy="609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Use Weak to avoid </a:t>
            </a:r>
            <a:r>
              <a:rPr lang="en-US" dirty="0" smtClean="0"/>
              <a:t>reference </a:t>
            </a:r>
            <a:r>
              <a:rPr lang="en-US" dirty="0" smtClean="0"/>
              <a:t>cycle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class</a:t>
            </a:r>
            <a:r>
              <a:rPr lang="en-US" dirty="0" smtClean="0"/>
              <a:t> Company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smtClean="0">
                <a:ln w="31750"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weak </a:t>
            </a:r>
            <a:r>
              <a:rPr lang="en-US" dirty="0" err="1" smtClean="0">
                <a:solidFill>
                  <a:srgbClr val="FF0000"/>
                </a:solidFill>
              </a:rPr>
              <a:t>var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parent: 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subsidiaries: [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] </a:t>
            </a:r>
            <a:r>
              <a:rPr lang="en-US" dirty="0"/>
              <a:t>= </a:t>
            </a:r>
            <a:r>
              <a:rPr lang="en-US" dirty="0" smtClean="0"/>
              <a:t>[]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deinit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{ </a:t>
            </a:r>
            <a:r>
              <a:rPr lang="en-US" dirty="0" smtClean="0">
                <a:solidFill>
                  <a:schemeClr val="accent1"/>
                </a:solidFill>
              </a:rPr>
              <a:t>print</a:t>
            </a:r>
            <a:r>
              <a:rPr lang="en-US" dirty="0" smtClean="0"/>
              <a:t>("company instance got release from memory") 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 smtClean="0">
                <a:solidFill>
                  <a:srgbClr val="FF0000"/>
                </a:solidFill>
              </a:rPr>
              <a:t>o</a:t>
            </a:r>
            <a:r>
              <a:rPr lang="en-US" dirty="0" smtClean="0"/>
              <a:t>{</a:t>
            </a:r>
            <a:r>
              <a:rPr lang="en-US" dirty="0"/>
              <a:t> 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let</a:t>
            </a:r>
            <a:r>
              <a:rPr lang="en-US" dirty="0" smtClean="0"/>
              <a:t> </a:t>
            </a:r>
            <a:r>
              <a:rPr lang="en-US" dirty="0" err="1" smtClean="0"/>
              <a:t>tata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>
                <a:solidFill>
                  <a:srgbClr val="00B050"/>
                </a:solidFill>
              </a:rPr>
              <a:t>Company</a:t>
            </a:r>
            <a:r>
              <a:rPr lang="en-US" dirty="0" smtClean="0"/>
              <a:t>()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    </a:t>
            </a:r>
            <a:r>
              <a:rPr lang="en-US" dirty="0" err="1" smtClean="0"/>
              <a:t>tata.subsidiaries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[Company(),Company(),Company()]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    </a:t>
            </a:r>
            <a:r>
              <a:rPr lang="en-US" dirty="0" err="1" smtClean="0"/>
              <a:t>tata.subsidiaries.</a:t>
            </a:r>
            <a:r>
              <a:rPr lang="en-US" dirty="0" err="1" smtClean="0">
                <a:solidFill>
                  <a:srgbClr val="7030A0"/>
                </a:solidFill>
              </a:rPr>
              <a:t>forEach</a:t>
            </a:r>
            <a:r>
              <a:rPr lang="en-US" dirty="0" smtClean="0"/>
              <a:t> </a:t>
            </a:r>
            <a:r>
              <a:rPr lang="en-US" dirty="0"/>
              <a:t>{ $</a:t>
            </a:r>
            <a:r>
              <a:rPr lang="en-US" dirty="0" smtClean="0"/>
              <a:t>0.parent </a:t>
            </a:r>
            <a:r>
              <a:rPr lang="en-US" dirty="0"/>
              <a:t>= </a:t>
            </a:r>
            <a:r>
              <a:rPr lang="en-US" dirty="0" err="1" smtClean="0"/>
              <a:t>tata</a:t>
            </a:r>
            <a:r>
              <a:rPr lang="en-US" dirty="0" smtClean="0"/>
              <a:t> }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84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1854256" y="785966"/>
            <a:ext cx="8628351" cy="3581759"/>
            <a:chOff x="1828615" y="727126"/>
            <a:chExt cx="8628351" cy="3581759"/>
          </a:xfrm>
        </p:grpSpPr>
        <p:grpSp>
          <p:nvGrpSpPr>
            <p:cNvPr id="15" name="Group 14"/>
            <p:cNvGrpSpPr/>
            <p:nvPr/>
          </p:nvGrpSpPr>
          <p:grpSpPr>
            <a:xfrm>
              <a:off x="4464382" y="727126"/>
              <a:ext cx="2363189" cy="1155369"/>
              <a:chOff x="4476997" y="735576"/>
              <a:chExt cx="2363189" cy="924298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476997" y="73557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48248" y="1131380"/>
                <a:ext cx="1325652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923078" y="1114680"/>
                <a:ext cx="833341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  <a:endParaRPr lang="en-US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2331833" y="1129145"/>
              <a:ext cx="202585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828615" y="951489"/>
              <a:ext cx="828305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err="1" smtClean="0"/>
                <a:t>tata</a:t>
              </a:r>
              <a:endParaRPr lang="en-US" dirty="0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6631024" y="1492585"/>
              <a:ext cx="1264227" cy="0"/>
            </a:xfrm>
            <a:prstGeom prst="straightConnector1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889515" y="1267683"/>
              <a:ext cx="461223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nil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2711444" y="1637015"/>
              <a:ext cx="2111496" cy="149056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4947836" y="1637015"/>
              <a:ext cx="12587" cy="158206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5058193" y="1637015"/>
              <a:ext cx="3235638" cy="1440307"/>
            </a:xfrm>
            <a:prstGeom prst="straightConnector1">
              <a:avLst/>
            </a:prstGeom>
            <a:ln w="539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/>
            <p:cNvGrpSpPr/>
            <p:nvPr/>
          </p:nvGrpSpPr>
          <p:grpSpPr>
            <a:xfrm>
              <a:off x="4535633" y="3153516"/>
              <a:ext cx="2363189" cy="1155369"/>
              <a:chOff x="4476997" y="666996"/>
              <a:chExt cx="2363189" cy="924298"/>
            </a:xfrm>
          </p:grpSpPr>
          <p:sp>
            <p:nvSpPr>
              <p:cNvPr id="53" name="Rectangle 52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</a:p>
              <a:p>
                <a:pPr algn="ctr"/>
                <a:endParaRPr lang="en-US" dirty="0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093777" y="3077499"/>
              <a:ext cx="2363189" cy="1155369"/>
              <a:chOff x="4476997" y="666996"/>
              <a:chExt cx="2363189" cy="92429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4476997" y="666996"/>
                <a:ext cx="2363189" cy="9242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4548247" y="1062800"/>
                <a:ext cx="1296231" cy="38001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subsidiaries</a:t>
                </a:r>
                <a:endParaRPr lang="en-US" dirty="0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5844479" y="1068332"/>
                <a:ext cx="995707" cy="3800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parent</a:t>
                </a:r>
                <a:endParaRPr lang="en-US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92634" y="771896"/>
                <a:ext cx="1367642" cy="27313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Company</a:t>
                </a:r>
              </a:p>
              <a:p>
                <a:pPr algn="ctr"/>
                <a:endParaRPr lang="en-US" dirty="0"/>
              </a:p>
            </p:txBody>
          </p:sp>
        </p:grpSp>
      </p:grpSp>
      <p:cxnSp>
        <p:nvCxnSpPr>
          <p:cNvPr id="74" name="Straight Arrow Connector 73"/>
          <p:cNvCxnSpPr/>
          <p:nvPr/>
        </p:nvCxnSpPr>
        <p:spPr>
          <a:xfrm flipH="1" flipV="1">
            <a:off x="6567059" y="1941335"/>
            <a:ext cx="3237868" cy="1871833"/>
          </a:xfrm>
          <a:prstGeom prst="straightConnector1">
            <a:avLst/>
          </a:prstGeom>
          <a:ln w="50800">
            <a:solidFill>
              <a:schemeClr val="accent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4572000" y="872004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5" name="Oval 84"/>
          <p:cNvSpPr/>
          <p:nvPr/>
        </p:nvSpPr>
        <p:spPr>
          <a:xfrm>
            <a:off x="4595801" y="3309392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6" name="Oval 85"/>
          <p:cNvSpPr/>
          <p:nvPr/>
        </p:nvSpPr>
        <p:spPr>
          <a:xfrm>
            <a:off x="8153945" y="3267222"/>
            <a:ext cx="328613" cy="185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247529" y="3212356"/>
            <a:ext cx="2363189" cy="1155369"/>
            <a:chOff x="1032755" y="4708272"/>
            <a:chExt cx="2363189" cy="1155369"/>
          </a:xfrm>
        </p:grpSpPr>
        <p:sp>
          <p:nvSpPr>
            <p:cNvPr id="40" name="Rectangle 39"/>
            <p:cNvSpPr/>
            <p:nvPr/>
          </p:nvSpPr>
          <p:spPr>
            <a:xfrm>
              <a:off x="1032755" y="4708272"/>
              <a:ext cx="2363189" cy="11553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104006" y="5203026"/>
              <a:ext cx="1325652" cy="47501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subsidiaries</a:t>
              </a:r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478836" y="5182151"/>
              <a:ext cx="833341" cy="47501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parent</a:t>
              </a:r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558946" y="4804964"/>
              <a:ext cx="1367642" cy="3414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Company</a:t>
              </a:r>
              <a:endParaRPr lang="en-US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1089962" y="4882802"/>
              <a:ext cx="328613" cy="1857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cxnSp>
        <p:nvCxnSpPr>
          <p:cNvPr id="70" name="Straight Arrow Connector 69"/>
          <p:cNvCxnSpPr/>
          <p:nvPr/>
        </p:nvCxnSpPr>
        <p:spPr>
          <a:xfrm flipV="1">
            <a:off x="3284605" y="1941335"/>
            <a:ext cx="3059788" cy="1927347"/>
          </a:xfrm>
          <a:prstGeom prst="straightConnector1">
            <a:avLst/>
          </a:prstGeom>
          <a:ln w="50800">
            <a:solidFill>
              <a:schemeClr val="accent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4572000" y="3714024"/>
            <a:ext cx="1325652" cy="47501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subsidiaries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945766" y="3695434"/>
            <a:ext cx="833341" cy="47501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 flipV="1">
            <a:off x="6168432" y="1941335"/>
            <a:ext cx="300857" cy="1962286"/>
          </a:xfrm>
          <a:prstGeom prst="straightConnector1">
            <a:avLst/>
          </a:prstGeom>
          <a:ln w="50800">
            <a:solidFill>
              <a:schemeClr val="accent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842887" y="811644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395954" y="2078647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130734" y="2295802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461894" y="2692585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5AA4D"/>
                </a:solidFill>
                <a:latin typeface="Arial" charset="0"/>
                <a:ea typeface="Arial" charset="0"/>
                <a:cs typeface="Arial" charset="0"/>
              </a:rPr>
              <a:t>Strong</a:t>
            </a:r>
            <a:endParaRPr lang="en-US" b="1" dirty="0">
              <a:solidFill>
                <a:srgbClr val="F5AA4D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528063" y="2169505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weak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589547" y="2672153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weak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794389" y="2825293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weak</a:t>
            </a:r>
            <a:endParaRPr lang="en-US" b="1" dirty="0">
              <a:solidFill>
                <a:schemeClr val="accent6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77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7149</TotalTime>
  <Words>580</Words>
  <Application>Microsoft Macintosh PowerPoint</Application>
  <PresentationFormat>Widescreen</PresentationFormat>
  <Paragraphs>400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Abadi MT Condensed Extra Bold</vt:lpstr>
      <vt:lpstr>Calibri</vt:lpstr>
      <vt:lpstr>Calibri Light</vt:lpstr>
      <vt:lpstr>inherit</vt:lpstr>
      <vt:lpstr>Arial</vt:lpstr>
      <vt:lpstr>Office Theme</vt:lpstr>
      <vt:lpstr>Swift Meetup</vt:lpstr>
      <vt:lpstr>   Object Retain Cycles</vt:lpstr>
      <vt:lpstr>Please find that what’s wrong with following code ?</vt:lpstr>
      <vt:lpstr>PowerPoint Presentation</vt:lpstr>
      <vt:lpstr>PowerPoint Presentation</vt:lpstr>
      <vt:lpstr>PowerPoint Presentation</vt:lpstr>
      <vt:lpstr>PowerPoint Presentation</vt:lpstr>
      <vt:lpstr>Solution: Use Weak to avoid reference cycle</vt:lpstr>
      <vt:lpstr>PowerPoint Presentation</vt:lpstr>
      <vt:lpstr>Please find that what’s wrong with following code ?</vt:lpstr>
      <vt:lpstr>PowerPoint Presentation</vt:lpstr>
      <vt:lpstr>PowerPoint Presentation</vt:lpstr>
      <vt:lpstr>Solution: Use Unowned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About the Speaker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Swift Meetup</dc:title>
  <dc:creator>Microsoft Office User</dc:creator>
  <cp:lastModifiedBy>Microsoft Office User</cp:lastModifiedBy>
  <cp:revision>75</cp:revision>
  <dcterms:created xsi:type="dcterms:W3CDTF">2018-04-07T14:06:28Z</dcterms:created>
  <dcterms:modified xsi:type="dcterms:W3CDTF">2018-04-13T13:44:16Z</dcterms:modified>
</cp:coreProperties>
</file>